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3"/>
  </p:sldMasterIdLst>
  <p:notesMasterIdLst>
    <p:notesMasterId r:id="rId8"/>
  </p:notesMasterIdLst>
  <p:sldIdLst>
    <p:sldId id="256" r:id="rId4"/>
    <p:sldId id="257" r:id="rId5"/>
    <p:sldId id="258" r:id="rId6"/>
    <p:sldId id="11088080" r:id="rId7"/>
    <p:sldId id="11088307" r:id="rId9"/>
    <p:sldId id="11088217" r:id="rId10"/>
    <p:sldId id="11088297" r:id="rId11"/>
    <p:sldId id="11088299" r:id="rId12"/>
    <p:sldId id="11088301" r:id="rId13"/>
    <p:sldId id="11088302" r:id="rId14"/>
    <p:sldId id="11088222" r:id="rId15"/>
    <p:sldId id="11088303" r:id="rId16"/>
    <p:sldId id="11088304" r:id="rId17"/>
    <p:sldId id="11088223" r:id="rId18"/>
    <p:sldId id="11088226" r:id="rId19"/>
    <p:sldId id="11088129" r:id="rId20"/>
    <p:sldId id="11088225" r:id="rId21"/>
    <p:sldId id="11088227" r:id="rId22"/>
    <p:sldId id="11088228" r:id="rId23"/>
    <p:sldId id="11088229" r:id="rId24"/>
    <p:sldId id="11088230" r:id="rId25"/>
    <p:sldId id="11088231" r:id="rId26"/>
    <p:sldId id="11088232" r:id="rId27"/>
    <p:sldId id="11088234" r:id="rId28"/>
    <p:sldId id="11088233" r:id="rId29"/>
    <p:sldId id="11088236" r:id="rId30"/>
    <p:sldId id="11088235" r:id="rId31"/>
    <p:sldId id="261" r:id="rId32"/>
    <p:sldId id="11088248" r:id="rId33"/>
    <p:sldId id="11088305" r:id="rId34"/>
    <p:sldId id="11088306" r:id="rId35"/>
    <p:sldId id="11088086" r:id="rId36"/>
    <p:sldId id="11088211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5D0"/>
    <a:srgbClr val="EC5A32"/>
    <a:srgbClr val="282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25"/>
    <p:restoredTop sz="94708"/>
  </p:normalViewPr>
  <p:slideViewPr>
    <p:cSldViewPr snapToGrid="0" snapToObjects="1">
      <p:cViewPr varScale="1">
        <p:scale>
          <a:sx n="88" d="100"/>
          <a:sy n="88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12E75-2685-1E49-BA1B-847E314027A9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FECD5-4C57-7245-B4B1-FE77BCE3A6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6700" algn="just">
              <a:lnSpc>
                <a:spcPct val="150000"/>
              </a:lnSpc>
              <a:spcAft>
                <a:spcPts val="0"/>
              </a:spcAft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第三个特点是权威性和准确性，也可以说是质量高。首先我们的全部数据都来自于各地和国家统计局，绝对保证数据的真实权威。而获得原始数据之后，我们公司也进行了专业的处理，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FECD5-4C57-7245-B4B1-FE77BCE3A6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B294E-9F28-8E47-8A37-C0ACD8E9BED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7C26C-4FA2-4743-B357-6A8BF0CFF7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6" Type="http://schemas.openxmlformats.org/officeDocument/2006/relationships/image" Target="../media/image6.svg"/><Relationship Id="rId5" Type="http://schemas.openxmlformats.org/officeDocument/2006/relationships/image" Target="../media/image47.png"/><Relationship Id="rId4" Type="http://schemas.openxmlformats.org/officeDocument/2006/relationships/image" Target="../media/image5.svg"/><Relationship Id="rId3" Type="http://schemas.openxmlformats.org/officeDocument/2006/relationships/image" Target="../media/image46.png"/><Relationship Id="rId2" Type="http://schemas.openxmlformats.org/officeDocument/2006/relationships/image" Target="../media/image4.svg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1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jpe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.jpe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4.png"/><Relationship Id="rId11" Type="http://schemas.openxmlformats.org/officeDocument/2006/relationships/image" Target="../media/image67.png"/><Relationship Id="rId10" Type="http://schemas.openxmlformats.org/officeDocument/2006/relationships/image" Target="../media/image66.png"/><Relationship Id="rId1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.jpe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80.png"/><Relationship Id="rId10" Type="http://schemas.openxmlformats.org/officeDocument/2006/relationships/image" Target="../media/image79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openxmlformats.org/officeDocument/2006/relationships/image" Target="../media/image7.svg"/><Relationship Id="rId2" Type="http://schemas.openxmlformats.org/officeDocument/2006/relationships/image" Target="../media/image86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7" Type="http://schemas.openxmlformats.org/officeDocument/2006/relationships/image" Target="../media/image1.jpe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.jpeg"/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3.jpeg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4.png"/><Relationship Id="rId7" Type="http://schemas.openxmlformats.org/officeDocument/2006/relationships/image" Target="../media/image1.jpeg"/><Relationship Id="rId6" Type="http://schemas.openxmlformats.org/officeDocument/2006/relationships/image" Target="../media/image3.svg"/><Relationship Id="rId5" Type="http://schemas.openxmlformats.org/officeDocument/2006/relationships/image" Target="../media/image12.png"/><Relationship Id="rId4" Type="http://schemas.openxmlformats.org/officeDocument/2006/relationships/image" Target="../media/image2.svg"/><Relationship Id="rId3" Type="http://schemas.openxmlformats.org/officeDocument/2006/relationships/image" Target="../media/image11.png"/><Relationship Id="rId2" Type="http://schemas.openxmlformats.org/officeDocument/2006/relationships/image" Target="../media/image1.sv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3" Type="http://schemas.openxmlformats.org/officeDocument/2006/relationships/slideLayout" Target="../slideLayouts/slideLayout12.xml"/><Relationship Id="rId22" Type="http://schemas.openxmlformats.org/officeDocument/2006/relationships/image" Target="../media/image4.png"/><Relationship Id="rId21" Type="http://schemas.openxmlformats.org/officeDocument/2006/relationships/image" Target="../media/image34.png"/><Relationship Id="rId20" Type="http://schemas.openxmlformats.org/officeDocument/2006/relationships/image" Target="../media/image33.png"/><Relationship Id="rId2" Type="http://schemas.openxmlformats.org/officeDocument/2006/relationships/image" Target="../media/image15.png"/><Relationship Id="rId19" Type="http://schemas.openxmlformats.org/officeDocument/2006/relationships/image" Target="../media/image32.png"/><Relationship Id="rId18" Type="http://schemas.openxmlformats.org/officeDocument/2006/relationships/image" Target="../media/image31.png"/><Relationship Id="rId17" Type="http://schemas.openxmlformats.org/officeDocument/2006/relationships/image" Target="../media/image30.png"/><Relationship Id="rId16" Type="http://schemas.openxmlformats.org/officeDocument/2006/relationships/image" Target="../media/image29.png"/><Relationship Id="rId15" Type="http://schemas.openxmlformats.org/officeDocument/2006/relationships/image" Target="../media/image28.png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41599" r="96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1778000"/>
            <a:ext cx="8974667" cy="28448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781674" y="2397948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4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数据平台</a:t>
            </a:r>
            <a:endParaRPr kumimoji="1" lang="zh-CN" altLang="en-US" sz="4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片包含 标志, 食物, 橙子, 画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0"/>
            <a:ext cx="2300287" cy="78701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759534" y="3105834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创造数据服务新模式</a:t>
            </a:r>
            <a:endParaRPr kumimoji="1"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18672" y="610762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北京搜知数据科技有限公司</a:t>
            </a:r>
            <a:endParaRPr kumimoji="1"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09392" y="6476953"/>
            <a:ext cx="237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www.epsnet.com.cn</a:t>
            </a:r>
            <a:endParaRPr kumimoji="1"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"/>
          <p:cNvSpPr txBox="1"/>
          <p:nvPr/>
        </p:nvSpPr>
        <p:spPr>
          <a:xfrm>
            <a:off x="184321" y="314417"/>
            <a:ext cx="4859534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/>
              <a:t>数据来源优</a:t>
            </a:r>
            <a:endParaRPr lang="zh-CN" altLang="zh-CN" sz="4000" dirty="0"/>
          </a:p>
        </p:txBody>
      </p:sp>
      <p:sp>
        <p:nvSpPr>
          <p:cNvPr id="11" name="矩形 10"/>
          <p:cNvSpPr/>
          <p:nvPr/>
        </p:nvSpPr>
        <p:spPr>
          <a:xfrm>
            <a:off x="1309723" y="1540369"/>
            <a:ext cx="97090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EPS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与诸多数据发布部门建立了战略合作伙伴关系，为向客户提供权威、准确、全面的数据库产品奠定了坚实基础，同时也为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数据及时更新提供了保障。目前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数据平台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以上的时间序列数据可以做到全网首发。</a:t>
            </a:r>
            <a:endParaRPr lang="zh-CN" altLang="en-US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形 7" descr="秒表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71871" y="3859756"/>
            <a:ext cx="975038" cy="97503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305447" y="4902132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及时</a:t>
            </a:r>
            <a:endParaRPr kumimoji="1" lang="zh-CN" altLang="en-US" sz="2400" dirty="0">
              <a:solidFill>
                <a:srgbClr val="2E85D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形 20" descr="靶心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4115" y="3859756"/>
            <a:ext cx="975038" cy="975038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567691" y="4902132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准确</a:t>
            </a:r>
            <a:endParaRPr kumimoji="1" lang="zh-CN" altLang="en-US" sz="2400" dirty="0">
              <a:solidFill>
                <a:srgbClr val="2E85D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形 22" descr="眼睛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115" y="3859755"/>
            <a:ext cx="975038" cy="97503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887470" y="4902132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权威</a:t>
            </a:r>
            <a:endParaRPr kumimoji="1" lang="zh-CN" altLang="en-US" sz="2400" dirty="0">
              <a:solidFill>
                <a:srgbClr val="2E85D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7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59050" y="2998441"/>
            <a:ext cx="3230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系统功能</a:t>
            </a:r>
            <a:endParaRPr kumimoji="1"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2800" y="2105561"/>
            <a:ext cx="12025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2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3095" y="295910"/>
            <a:ext cx="2397760" cy="464185"/>
          </a:xfrm>
        </p:spPr>
        <p:txBody>
          <a:bodyPr>
            <a:normAutofit fontScale="90000"/>
          </a:bodyPr>
          <a:lstStyle/>
          <a:p>
            <a:r>
              <a:rPr kumimoji="1" lang="zh-CN" altLang="en-US"/>
              <a:t>平台登录</a:t>
            </a: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967105"/>
            <a:ext cx="10927715" cy="5890895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50" y="171450"/>
            <a:ext cx="156845" cy="6521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 descr="Pictur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62006" y="1940998"/>
            <a:ext cx="4456657" cy="37385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57" y="2149724"/>
            <a:ext cx="4150403" cy="23720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7" name="文本"/>
          <p:cNvSpPr txBox="1"/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平台登录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5741400" y="2138690"/>
            <a:ext cx="622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机构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用户，在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范围内无需登录操作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41400" y="3167390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机构账号用户可使用账号登录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41400" y="4196090"/>
            <a:ext cx="5498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机构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用户操作个人认证后，</a:t>
            </a:r>
            <a:endParaRPr kumimoji="1"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可使用手机号登录（不受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限制）</a:t>
            </a:r>
            <a:endParaRPr kumimoji="1"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264" y="1045802"/>
            <a:ext cx="11127471" cy="559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3623734" y="1032934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9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/>
          <p:cNvSpPr txBox="1"/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平台登录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413" b="1"/>
          <a:stretch>
            <a:fillRect/>
          </a:stretch>
        </p:blipFill>
        <p:spPr>
          <a:xfrm>
            <a:off x="1290181" y="1371599"/>
            <a:ext cx="9966637" cy="500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248617" y="1870364"/>
            <a:ext cx="1612884" cy="436418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331745" y="2452255"/>
            <a:ext cx="1411455" cy="209896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57058" y="1449473"/>
            <a:ext cx="14670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子库展示区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64781" y="2252200"/>
            <a:ext cx="1467068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数据显示区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290181" y="4592783"/>
            <a:ext cx="1467068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维度选择区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780060" y="4405748"/>
            <a:ext cx="2236510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可视化图表显示区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 flipH="1" flipV="1">
            <a:off x="3013899" y="2252200"/>
            <a:ext cx="8002669" cy="1758690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 flipH="1" flipV="1">
            <a:off x="2991605" y="4391893"/>
            <a:ext cx="8002669" cy="198903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2" name="文本"/>
          <p:cNvSpPr txBox="1"/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界面介绍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7352" y="1537855"/>
            <a:ext cx="9557296" cy="484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/>
          <p:cNvSpPr txBox="1"/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检索方式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17352" y="1953491"/>
            <a:ext cx="1612884" cy="4426528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51418" y="95596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跨库检索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4804" y="4348694"/>
            <a:ext cx="3532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多维度数据筛选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619" y="2955636"/>
            <a:ext cx="1858264" cy="239776"/>
          </a:xfrm>
          <a:prstGeom prst="rect">
            <a:avLst/>
          </a:prstGeom>
        </p:spPr>
      </p:pic>
      <p:cxnSp>
        <p:nvCxnSpPr>
          <p:cNvPr id="12" name="直线箭头连接符 11"/>
          <p:cNvCxnSpPr/>
          <p:nvPr/>
        </p:nvCxnSpPr>
        <p:spPr>
          <a:xfrm flipH="1">
            <a:off x="5202566" y="1283733"/>
            <a:ext cx="948852" cy="420377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/>
          <p:cNvCxnSpPr>
            <a:stCxn id="9" idx="0"/>
          </p:cNvCxnSpPr>
          <p:nvPr/>
        </p:nvCxnSpPr>
        <p:spPr>
          <a:xfrm flipV="1">
            <a:off x="721450" y="3615790"/>
            <a:ext cx="595902" cy="73290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/>
          <p:cNvCxnSpPr/>
          <p:nvPr/>
        </p:nvCxnSpPr>
        <p:spPr>
          <a:xfrm flipH="1" flipV="1">
            <a:off x="7107382" y="3195412"/>
            <a:ext cx="1475510" cy="420378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8582892" y="3685246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指标含义更为明确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7973" y="1468808"/>
            <a:ext cx="9576054" cy="4832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244" y="905044"/>
            <a:ext cx="5035296" cy="336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598" y="3060158"/>
            <a:ext cx="2232914" cy="336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/>
          <p:cNvSpPr txBox="1"/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检索方式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47598" y="5389191"/>
            <a:ext cx="2232914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多种时间选择模式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线箭头连接符 12"/>
          <p:cNvCxnSpPr/>
          <p:nvPr/>
        </p:nvCxnSpPr>
        <p:spPr>
          <a:xfrm flipH="1" flipV="1">
            <a:off x="2225598" y="3533931"/>
            <a:ext cx="920832" cy="469566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086600" y="458320"/>
            <a:ext cx="2701635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库内检索，精准高效</a:t>
            </a:r>
            <a:endParaRPr lang="zh-CN" altLang="en-US" dirty="0"/>
          </a:p>
        </p:txBody>
      </p:sp>
      <p:cxnSp>
        <p:nvCxnSpPr>
          <p:cNvPr id="15" name="直线箭头连接符 14"/>
          <p:cNvCxnSpPr/>
          <p:nvPr/>
        </p:nvCxnSpPr>
        <p:spPr>
          <a:xfrm flipH="1">
            <a:off x="2673126" y="2109993"/>
            <a:ext cx="3479677" cy="581998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803" y="1497447"/>
            <a:ext cx="11083709" cy="423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77000"/>
          </a:blip>
          <a:stretch>
            <a:fillRect/>
          </a:stretch>
        </p:blipFill>
        <p:spPr>
          <a:xfrm>
            <a:off x="544803" y="2300434"/>
            <a:ext cx="11083708" cy="34028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27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/>
          <p:cNvSpPr txBox="1"/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表格处理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4234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/>
          <p:cNvCxnSpPr>
            <a:endCxn id="7" idx="2"/>
          </p:cNvCxnSpPr>
          <p:nvPr/>
        </p:nvCxnSpPr>
        <p:spPr>
          <a:xfrm flipH="1" flipV="1">
            <a:off x="997526" y="2182094"/>
            <a:ext cx="353292" cy="872836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28" y="2909456"/>
            <a:ext cx="2618511" cy="904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83" y="5237597"/>
            <a:ext cx="1905000" cy="115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直线箭头连接符 15"/>
          <p:cNvCxnSpPr/>
          <p:nvPr/>
        </p:nvCxnSpPr>
        <p:spPr>
          <a:xfrm>
            <a:off x="1002001" y="4111050"/>
            <a:ext cx="0" cy="852054"/>
          </a:xfrm>
          <a:prstGeom prst="straightConnector1">
            <a:avLst/>
          </a:prstGeom>
          <a:ln w="76200">
            <a:solidFill>
              <a:srgbClr val="EC5A3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341622" y="443461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行列互换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874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021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68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7875" y="2972339"/>
            <a:ext cx="2600108" cy="198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3546244" y="51739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隐藏指定数据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/>
          <a:srcRect r="46260"/>
          <a:stretch>
            <a:fillRect/>
          </a:stretch>
        </p:blipFill>
        <p:spPr>
          <a:xfrm>
            <a:off x="5934083" y="3098166"/>
            <a:ext cx="2642031" cy="177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文本框 25"/>
          <p:cNvSpPr txBox="1"/>
          <p:nvPr/>
        </p:nvSpPr>
        <p:spPr>
          <a:xfrm>
            <a:off x="6393323" y="51739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标注指定数据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8962" y="2952606"/>
            <a:ext cx="2006702" cy="13462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8962" y="4406413"/>
            <a:ext cx="2006702" cy="11176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9240538" y="567618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区分数据大小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363444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128694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976309" y="1555822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823924" y="1555821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4" name="直线箭头连接符 33"/>
          <p:cNvCxnSpPr>
            <a:stCxn id="18" idx="0"/>
            <a:endCxn id="30" idx="2"/>
          </p:cNvCxnSpPr>
          <p:nvPr/>
        </p:nvCxnSpPr>
        <p:spPr>
          <a:xfrm flipH="1" flipV="1">
            <a:off x="1716736" y="2182094"/>
            <a:ext cx="2691283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/>
          <p:cNvCxnSpPr>
            <a:stCxn id="19" idx="0"/>
            <a:endCxn id="31" idx="2"/>
          </p:cNvCxnSpPr>
          <p:nvPr/>
        </p:nvCxnSpPr>
        <p:spPr>
          <a:xfrm flipH="1" flipV="1">
            <a:off x="2481986" y="2182094"/>
            <a:ext cx="4773180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/>
          <p:cNvCxnSpPr>
            <a:stCxn id="20" idx="0"/>
            <a:endCxn id="32" idx="2"/>
          </p:cNvCxnSpPr>
          <p:nvPr/>
        </p:nvCxnSpPr>
        <p:spPr>
          <a:xfrm flipH="1" flipV="1">
            <a:off x="3329601" y="2178123"/>
            <a:ext cx="6772712" cy="61703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669" y="186896"/>
            <a:ext cx="2058599" cy="164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4404" y="648161"/>
            <a:ext cx="1908065" cy="1165405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6271099" y="18689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更多格式设置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7" name="直线箭头连接符 46"/>
          <p:cNvCxnSpPr>
            <a:stCxn id="46" idx="1"/>
            <a:endCxn id="33" idx="3"/>
          </p:cNvCxnSpPr>
          <p:nvPr/>
        </p:nvCxnSpPr>
        <p:spPr>
          <a:xfrm flipH="1">
            <a:off x="4530508" y="1007059"/>
            <a:ext cx="1698161" cy="85991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2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2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2" grpId="0"/>
      <p:bldP spid="26" grpId="0"/>
      <p:bldP spid="29" grpId="0"/>
      <p:bldP spid="30" grpId="0" animBg="1"/>
      <p:bldP spid="31" grpId="0" animBg="1"/>
      <p:bldP spid="32" grpId="0" animBg="1"/>
      <p:bldP spid="33" grpId="0" animBg="1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803" y="1497447"/>
            <a:ext cx="11083709" cy="423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77000"/>
          </a:blip>
          <a:stretch>
            <a:fillRect/>
          </a:stretch>
        </p:blipFill>
        <p:spPr>
          <a:xfrm>
            <a:off x="544803" y="2300434"/>
            <a:ext cx="11083708" cy="34028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27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/>
          <p:cNvSpPr txBox="1"/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数据处理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38289" y="1555822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/>
          <p:cNvCxnSpPr>
            <a:endCxn id="7" idx="2"/>
          </p:cNvCxnSpPr>
          <p:nvPr/>
        </p:nvCxnSpPr>
        <p:spPr>
          <a:xfrm flipV="1">
            <a:off x="1479984" y="2178123"/>
            <a:ext cx="3611597" cy="73133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18648" y="583039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对整行整列进行运算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874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021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68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3246270" y="5854123"/>
            <a:ext cx="2482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一键计算同比、环比、年比增长率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359277" y="583039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更多函数计算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240538" y="5854122"/>
            <a:ext cx="1753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帕累托分析，找出较大数值</a:t>
            </a:r>
            <a:endParaRPr kumimoji="1"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524539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337785" y="1559793"/>
            <a:ext cx="894287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7410288" y="1555822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4" name="直线箭头连接符 33"/>
          <p:cNvCxnSpPr>
            <a:stCxn id="18" idx="0"/>
            <a:endCxn id="30" idx="2"/>
          </p:cNvCxnSpPr>
          <p:nvPr/>
        </p:nvCxnSpPr>
        <p:spPr>
          <a:xfrm flipV="1">
            <a:off x="4408019" y="2182094"/>
            <a:ext cx="1469812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/>
          <p:cNvCxnSpPr>
            <a:stCxn id="19" idx="0"/>
            <a:endCxn id="31" idx="2"/>
          </p:cNvCxnSpPr>
          <p:nvPr/>
        </p:nvCxnSpPr>
        <p:spPr>
          <a:xfrm flipH="1" flipV="1">
            <a:off x="6784929" y="2182094"/>
            <a:ext cx="470237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/>
          <p:cNvCxnSpPr>
            <a:stCxn id="20" idx="0"/>
            <a:endCxn id="32" idx="2"/>
          </p:cNvCxnSpPr>
          <p:nvPr/>
        </p:nvCxnSpPr>
        <p:spPr>
          <a:xfrm flipH="1" flipV="1">
            <a:off x="7763580" y="2178123"/>
            <a:ext cx="2338733" cy="61703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16" y="3196877"/>
            <a:ext cx="2019300" cy="2159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389" y="3196877"/>
            <a:ext cx="2648578" cy="202385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126" y="3027409"/>
            <a:ext cx="2571942" cy="221210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300" y="2888352"/>
            <a:ext cx="2233814" cy="2802751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9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9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2" grpId="0"/>
      <p:bldP spid="26" grpId="0"/>
      <p:bldP spid="29" grpId="0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704" y="2200744"/>
            <a:ext cx="5559951" cy="338878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89016" y="550465"/>
            <a:ext cx="3013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rgbClr val="EC5A32"/>
                </a:solidFill>
                <a:latin typeface="Chalkboard" panose="03050602040202020205" pitchFamily="66" charset="0"/>
                <a:ea typeface="微软雅黑" panose="020B0503020204020204" pitchFamily="34" charset="-122"/>
              </a:rPr>
              <a:t>C</a:t>
            </a:r>
            <a:r>
              <a:rPr kumimoji="1" lang="en-US" altLang="zh-CN" sz="2800" dirty="0">
                <a:solidFill>
                  <a:srgbClr val="EC5A32"/>
                </a:solidFill>
                <a:latin typeface="Chalkboard" panose="03050602040202020205" pitchFamily="66" charset="0"/>
                <a:ea typeface="微软雅黑" panose="020B0503020204020204" pitchFamily="34" charset="-122"/>
              </a:rPr>
              <a:t>ONTENT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1" lang="zh-CN" altLang="en-US" sz="28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kumimoji="1" lang="en-US" altLang="zh-CN" sz="28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72399" y="24185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endParaRPr kumimoji="1" lang="zh-CN" altLang="en-US" sz="24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72399" y="33329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endParaRPr kumimoji="1" lang="zh-CN" altLang="en-US" sz="24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72399" y="42473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endParaRPr kumimoji="1" lang="zh-CN" altLang="en-US" sz="24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00533" y="2423013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数据资源</a:t>
            </a:r>
            <a:endParaRPr kumimoji="1"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00533" y="3333668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系统功能 </a:t>
            </a:r>
            <a:endParaRPr kumimoji="1"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00533" y="4244323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帮助支持</a:t>
            </a:r>
            <a:endParaRPr kumimoji="1"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/>
          <p:cNvSpPr txBox="1"/>
          <p:nvPr/>
        </p:nvSpPr>
        <p:spPr>
          <a:xfrm>
            <a:off x="544804" y="330301"/>
            <a:ext cx="2601626" cy="2574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可视化图表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94" y="1375750"/>
            <a:ext cx="10422012" cy="410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alphaModFix amt="87000"/>
          </a:blip>
          <a:stretch>
            <a:fillRect/>
          </a:stretch>
        </p:blipFill>
        <p:spPr>
          <a:xfrm>
            <a:off x="884993" y="2025072"/>
            <a:ext cx="10422012" cy="330486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80770" y="2501855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kumimoji="1" lang="en-US" altLang="zh-CN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种常用可视化图表</a:t>
            </a:r>
            <a:endParaRPr kumimoji="1" lang="zh-CN" altLang="en-US" sz="24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29" y="3212851"/>
            <a:ext cx="5163593" cy="304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251" y="3249849"/>
            <a:ext cx="5205749" cy="297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/>
          <a:srcRect l="2682" r="8344"/>
          <a:stretch>
            <a:fillRect/>
          </a:stretch>
        </p:blipFill>
        <p:spPr>
          <a:xfrm>
            <a:off x="911330" y="3249849"/>
            <a:ext cx="5163591" cy="297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/>
          <a:srcRect l="1394" t="13460" r="1874"/>
          <a:stretch>
            <a:fillRect/>
          </a:stretch>
        </p:blipFill>
        <p:spPr>
          <a:xfrm>
            <a:off x="948002" y="3249849"/>
            <a:ext cx="5090247" cy="297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002" y="3180298"/>
            <a:ext cx="5090247" cy="311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891" y="3254066"/>
            <a:ext cx="5028468" cy="296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4183" y="3170655"/>
            <a:ext cx="5559678" cy="3130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文本框 28"/>
          <p:cNvSpPr txBox="1"/>
          <p:nvPr/>
        </p:nvSpPr>
        <p:spPr>
          <a:xfrm>
            <a:off x="8044573" y="2279078"/>
            <a:ext cx="3262432" cy="830997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数字地图</a:t>
            </a:r>
            <a:endParaRPr kumimoji="1" lang="en-US" altLang="zh-CN" sz="24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实现时间序列自动播放</a:t>
            </a:r>
            <a:endParaRPr kumimoji="1" lang="zh-CN" altLang="en-US" sz="24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84993" y="1367977"/>
            <a:ext cx="7905717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 animBg="1"/>
      <p:bldP spid="30" grpId="0" animBg="1"/>
      <p:bldP spid="3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/>
          <p:cNvSpPr txBox="1"/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个人中心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87" y="1274110"/>
            <a:ext cx="11124225" cy="5583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718" y="3645954"/>
            <a:ext cx="22479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线箭头连接符 6"/>
          <p:cNvCxnSpPr>
            <a:stCxn id="5" idx="0"/>
          </p:cNvCxnSpPr>
          <p:nvPr/>
        </p:nvCxnSpPr>
        <p:spPr>
          <a:xfrm flipV="1">
            <a:off x="3198668" y="2223656"/>
            <a:ext cx="4074968" cy="1422298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7273636" y="1808018"/>
            <a:ext cx="394855" cy="51954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183005" y="535305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数据收藏功能</a:t>
            </a:r>
            <a:endParaRPr kumimoji="1" lang="zh-CN" altLang="en-US" sz="24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909" y="3361936"/>
            <a:ext cx="2803087" cy="3103418"/>
          </a:xfrm>
          <a:prstGeom prst="rect">
            <a:avLst/>
          </a:prstGeom>
        </p:spPr>
      </p:pic>
      <p:cxnSp>
        <p:nvCxnSpPr>
          <p:cNvPr id="12" name="直线箭头连接符 11"/>
          <p:cNvCxnSpPr>
            <a:stCxn id="11" idx="0"/>
            <a:endCxn id="15" idx="2"/>
          </p:cNvCxnSpPr>
          <p:nvPr/>
        </p:nvCxnSpPr>
        <p:spPr>
          <a:xfrm flipV="1">
            <a:off x="9052453" y="1662546"/>
            <a:ext cx="1013497" cy="1699390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9782553" y="1294892"/>
            <a:ext cx="566793" cy="36765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344566" y="558388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endParaRPr kumimoji="1" lang="zh-CN" altLang="en-US" sz="24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1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000" y="1124723"/>
            <a:ext cx="10843727" cy="562490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/>
          <p:cNvSpPr txBox="1"/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个人中心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010603" y="1135972"/>
            <a:ext cx="731124" cy="42266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57138" y="5733277"/>
            <a:ext cx="32319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认证后可实现</a:t>
            </a:r>
            <a:r>
              <a:rPr kumimoji="1" lang="en-US" altLang="zh-CN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外登录</a:t>
            </a:r>
            <a:endParaRPr kumimoji="1" lang="zh-CN" altLang="en-US" sz="24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077" y="1177054"/>
            <a:ext cx="190500" cy="1397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684077" y="4846586"/>
            <a:ext cx="23391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可查看收藏数据</a:t>
            </a:r>
            <a:endParaRPr kumimoji="1" lang="zh-CN" altLang="en-US" sz="24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31"/>
          <p:cNvSpPr/>
          <p:nvPr/>
        </p:nvSpPr>
        <p:spPr>
          <a:xfrm>
            <a:off x="744269" y="2457491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30"/>
          <p:cNvSpPr/>
          <p:nvPr/>
        </p:nvSpPr>
        <p:spPr>
          <a:xfrm>
            <a:off x="6185645" y="4400508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2"/>
          <p:cNvSpPr/>
          <p:nvPr/>
        </p:nvSpPr>
        <p:spPr>
          <a:xfrm>
            <a:off x="6185645" y="2457491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31"/>
          <p:cNvSpPr/>
          <p:nvPr/>
        </p:nvSpPr>
        <p:spPr>
          <a:xfrm>
            <a:off x="744269" y="4400508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249844" y="3392993"/>
            <a:ext cx="1692309" cy="1692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/>
          <p:cNvSpPr txBox="1"/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8833" y="1193370"/>
            <a:ext cx="915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采用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SaaS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模式，通过云分析功能为用户提供高质量、高效率、低成本的数据处理、可视化展现、分析预测等软件服务。为相关教学与科研提供专业、强大的工具支持。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形 6" descr="同步云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3950" y="3446929"/>
            <a:ext cx="1484100" cy="14841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59645" y="304300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跨库收集</a:t>
            </a:r>
            <a:endParaRPr kumimoji="1"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59645" y="493238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建模预测</a:t>
            </a:r>
            <a:endParaRPr kumimoji="1"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01024" y="304300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处理分析</a:t>
            </a:r>
            <a:endParaRPr kumimoji="1"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01024" y="493238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数据上传</a:t>
            </a:r>
            <a:endParaRPr kumimoji="1"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/>
          <p:cNvSpPr txBox="1"/>
          <p:nvPr/>
        </p:nvSpPr>
        <p:spPr>
          <a:xfrm>
            <a:off x="544804" y="330301"/>
            <a:ext cx="3776184" cy="1179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跨库收集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8833" y="1193370"/>
            <a:ext cx="915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通过“添加序列”功能将来自不同数据库的时间序列指标添加到云分析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49" y="1582170"/>
            <a:ext cx="10071100" cy="500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5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449" y="1582169"/>
            <a:ext cx="10071100" cy="502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/>
          <p:cNvSpPr txBox="1"/>
          <p:nvPr/>
        </p:nvSpPr>
        <p:spPr>
          <a:xfrm>
            <a:off x="544803" y="330301"/>
            <a:ext cx="3883761" cy="207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分析预测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8833" y="1193370"/>
            <a:ext cx="915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提供丰富的数据预处理方式及专业经济计量模型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60448" y="2725270"/>
            <a:ext cx="10071100" cy="3884556"/>
            <a:chOff x="1060448" y="2725270"/>
            <a:chExt cx="10071100" cy="388455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3"/>
            <a:srcRect b="13016"/>
            <a:stretch>
              <a:fillRect/>
            </a:stretch>
          </p:blipFill>
          <p:spPr>
            <a:xfrm>
              <a:off x="1060448" y="2725270"/>
              <a:ext cx="10071100" cy="3884556"/>
            </a:xfrm>
            <a:prstGeom prst="rect">
              <a:avLst/>
            </a:prstGeom>
          </p:spPr>
        </p:pic>
        <p:pic>
          <p:nvPicPr>
            <p:cNvPr id="25" name="图片 24" descr="手机屏幕截图&#10;&#10;描述已自动生成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5" t="5485" b="8710"/>
            <a:stretch>
              <a:fillRect/>
            </a:stretch>
          </p:blipFill>
          <p:spPr>
            <a:xfrm>
              <a:off x="5925168" y="2910066"/>
              <a:ext cx="4489303" cy="352659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7731" y="3567970"/>
              <a:ext cx="2658291" cy="1711634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2405101" y="5433797"/>
              <a:ext cx="17235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EC5A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数据预处理</a:t>
              </a:r>
              <a:endPara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126132" y="3198167"/>
              <a:ext cx="20313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EC5A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经济计量模型</a:t>
              </a:r>
              <a:endParaRPr kumimoji="1" lang="zh-CN" altLang="en-US" sz="24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2617694" y="2043953"/>
            <a:ext cx="8513854" cy="681317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6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/>
          <p:cNvSpPr txBox="1"/>
          <p:nvPr/>
        </p:nvSpPr>
        <p:spPr>
          <a:xfrm>
            <a:off x="544803" y="330301"/>
            <a:ext cx="3883761" cy="207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分析预测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25" y="1839157"/>
            <a:ext cx="11010461" cy="4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/>
          <p:cNvSpPr txBox="1"/>
          <p:nvPr/>
        </p:nvSpPr>
        <p:spPr>
          <a:xfrm>
            <a:off x="544803" y="330301"/>
            <a:ext cx="3883761" cy="207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数据上传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9075"/>
          <a:stretch>
            <a:fillRect/>
          </a:stretch>
        </p:blipFill>
        <p:spPr>
          <a:xfrm>
            <a:off x="0" y="1289101"/>
            <a:ext cx="12191999" cy="55688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2599765"/>
            <a:ext cx="12191998" cy="42582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799294" y="2097741"/>
            <a:ext cx="555812" cy="50202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738" y="3359100"/>
            <a:ext cx="3412190" cy="112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72" y="3357608"/>
            <a:ext cx="5992325" cy="312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直线箭头连接符 11"/>
          <p:cNvCxnSpPr/>
          <p:nvPr/>
        </p:nvCxnSpPr>
        <p:spPr>
          <a:xfrm>
            <a:off x="8355106" y="2599765"/>
            <a:ext cx="860612" cy="829235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/>
          <p:nvPr/>
        </p:nvCxnSpPr>
        <p:spPr>
          <a:xfrm flipH="1">
            <a:off x="6596473" y="4202768"/>
            <a:ext cx="1480727" cy="71971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6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59050" y="299844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帮助支持</a:t>
            </a:r>
            <a:endParaRPr kumimoji="1"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2800" y="2105561"/>
            <a:ext cx="1236980" cy="2646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3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392834" y="1920326"/>
            <a:ext cx="1902131" cy="4761904"/>
            <a:chOff x="410763" y="1667438"/>
            <a:chExt cx="1902131" cy="476190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27120" t="3434" r="26303" b="71242"/>
            <a:stretch>
              <a:fillRect/>
            </a:stretch>
          </p:blipFill>
          <p:spPr>
            <a:xfrm>
              <a:off x="813754" y="2301250"/>
              <a:ext cx="1021977" cy="100404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616695" y="16674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用户反馈</a:t>
              </a:r>
              <a:endPara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10763" y="3477444"/>
              <a:ext cx="1902131" cy="295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提供多样的反馈渠道，总部售后服务中心设立售后追踪、用户回访等服务，及时了解用户需求及使用情况。</a:t>
              </a:r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284086" y="1920326"/>
            <a:ext cx="1902130" cy="3515408"/>
            <a:chOff x="2276203" y="1667438"/>
            <a:chExt cx="1902130" cy="351540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27120" t="3675" r="26303" b="71001"/>
            <a:stretch>
              <a:fillRect/>
            </a:stretch>
          </p:blipFill>
          <p:spPr>
            <a:xfrm>
              <a:off x="2716280" y="2301249"/>
              <a:ext cx="1021977" cy="100404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519382" y="16674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流量统计</a:t>
              </a:r>
              <a:endPara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276203" y="3477443"/>
              <a:ext cx="1902130" cy="17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为用户提供点击量、访问量、下载量等多种分析统计方法。</a:t>
              </a:r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175337" y="1920326"/>
            <a:ext cx="1865439" cy="4346406"/>
            <a:chOff x="4197074" y="1667437"/>
            <a:chExt cx="1865439" cy="434640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l="27120" t="3434" r="26303" b="71242"/>
            <a:stretch>
              <a:fillRect/>
            </a:stretch>
          </p:blipFill>
          <p:spPr>
            <a:xfrm>
              <a:off x="4618806" y="2301249"/>
              <a:ext cx="1021977" cy="100404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4422069" y="166743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培训服务</a:t>
              </a:r>
              <a:endPara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197074" y="3477443"/>
              <a:ext cx="1865439" cy="2536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EPS</a:t>
              </a: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培训中心将定期为用户进行免费培训课程，帮助用户了解、使用</a:t>
              </a:r>
              <a:r>
                <a:rPr kumimoji="1"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EPS</a:t>
              </a: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数据产品。</a:t>
              </a:r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029897" y="1920326"/>
            <a:ext cx="1917667" cy="3930908"/>
            <a:chOff x="6129489" y="1667437"/>
            <a:chExt cx="1917667" cy="39309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/>
            <a:srcRect l="27120" t="3417" r="26303" b="71381"/>
            <a:stretch>
              <a:fillRect/>
            </a:stretch>
          </p:blipFill>
          <p:spPr>
            <a:xfrm>
              <a:off x="6521332" y="2301249"/>
              <a:ext cx="1021977" cy="1004048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6324756" y="166743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数据定制</a:t>
              </a:r>
              <a:endPara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129489" y="3477443"/>
              <a:ext cx="1917667" cy="212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根据用户对数据的不同需求，构建个性化数据系统，提供专业的数据定制服务。</a:t>
              </a:r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936685" y="1920326"/>
            <a:ext cx="1893377" cy="4346406"/>
            <a:chOff x="7988157" y="1667437"/>
            <a:chExt cx="1893377" cy="434640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/>
            <a:srcRect l="27318" t="3658" r="26508" b="71140"/>
            <a:stretch>
              <a:fillRect/>
            </a:stretch>
          </p:blipFill>
          <p:spPr>
            <a:xfrm>
              <a:off x="8423858" y="2301249"/>
              <a:ext cx="1021977" cy="100404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8226960" y="166743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技术服务</a:t>
              </a:r>
              <a:endPara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988157" y="3477443"/>
              <a:ext cx="1893377" cy="2536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接受用户关于数据库技术方面的相关资讯，并承诺在</a:t>
              </a:r>
              <a:r>
                <a:rPr kumimoji="1"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小时之内给出技术解决方案。</a:t>
              </a:r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872971" y="1920326"/>
            <a:ext cx="1902131" cy="4264909"/>
            <a:chOff x="9837113" y="1667436"/>
            <a:chExt cx="1902131" cy="426490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/>
            <a:srcRect l="27120" t="3417" r="26303" b="71381"/>
            <a:stretch>
              <a:fillRect/>
            </a:stretch>
          </p:blipFill>
          <p:spPr>
            <a:xfrm>
              <a:off x="10326383" y="2301249"/>
              <a:ext cx="1021977" cy="1004049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0129164" y="166743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在线咨询</a:t>
              </a:r>
              <a:endPara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837113" y="3477442"/>
              <a:ext cx="1902131" cy="245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设立网上客服，以最快的速度帮助用户解决使用过程中的相关问题。官网网址：</a:t>
              </a:r>
              <a:r>
                <a:rPr kumimoji="1" lang="en-US" altLang="zh-CN" sz="1400" dirty="0" err="1">
                  <a:solidFill>
                    <a:srgbClr val="2E85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www.epsnet.com.cn</a:t>
              </a:r>
              <a:endParaRPr kumimoji="1" lang="zh-CN" altLang="en-US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357697" y="1725706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268068" y="1725706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77464" y="1721224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087472" y="1718603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7996868" y="1718603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9906264" y="1718603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5" name="文本"/>
          <p:cNvSpPr txBox="1"/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售后服务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8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8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59050" y="2998441"/>
            <a:ext cx="3230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数据资源</a:t>
            </a:r>
            <a:endParaRPr kumimoji="1"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2800" y="2105561"/>
            <a:ext cx="12025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1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13" name="文本"/>
          <p:cNvSpPr txBox="1"/>
          <p:nvPr/>
        </p:nvSpPr>
        <p:spPr>
          <a:xfrm>
            <a:off x="4543508" y="296695"/>
            <a:ext cx="3104984" cy="5010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700" dirty="0"/>
              <a:t>帮助中心</a:t>
            </a:r>
            <a:endParaRPr lang="zh-CN" altLang="en-US" sz="2700" dirty="0"/>
          </a:p>
        </p:txBody>
      </p:sp>
      <p:sp>
        <p:nvSpPr>
          <p:cNvPr id="14" name="文本"/>
          <p:cNvSpPr txBox="1"/>
          <p:nvPr/>
        </p:nvSpPr>
        <p:spPr>
          <a:xfrm>
            <a:off x="4685705" y="656802"/>
            <a:ext cx="2820591" cy="303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200" dirty="0"/>
              <a:t>Help</a:t>
            </a:r>
            <a:r>
              <a:rPr lang="zh-CN" altLang="en-US" sz="2200" dirty="0"/>
              <a:t> </a:t>
            </a:r>
            <a:r>
              <a:rPr lang="en-US" altLang="zh-CN" sz="2200" dirty="0"/>
              <a:t>and</a:t>
            </a:r>
            <a:r>
              <a:rPr lang="zh-CN" altLang="en-US" sz="2200" dirty="0"/>
              <a:t> </a:t>
            </a:r>
            <a:r>
              <a:rPr lang="en-US" altLang="zh-CN" sz="2200" dirty="0"/>
              <a:t>support</a:t>
            </a:r>
            <a:endParaRPr lang="en-US" sz="2200" dirty="0"/>
          </a:p>
        </p:txBody>
      </p:sp>
      <p:pic>
        <p:nvPicPr>
          <p:cNvPr id="15" name="Picture" descr="Pictur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7219" y="938787"/>
            <a:ext cx="230794" cy="230794"/>
          </a:xfrm>
          <a:prstGeom prst="rect">
            <a:avLst/>
          </a:prstGeom>
        </p:spPr>
      </p:pic>
      <p:pic>
        <p:nvPicPr>
          <p:cNvPr id="16" name="Picture" descr="Pictur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3138" y="938790"/>
            <a:ext cx="230794" cy="230794"/>
          </a:xfrm>
          <a:prstGeom prst="rect">
            <a:avLst/>
          </a:prstGeom>
        </p:spPr>
      </p:pic>
      <p:pic>
        <p:nvPicPr>
          <p:cNvPr id="17" name="Picture" descr="Pictur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3992" y="938792"/>
            <a:ext cx="230794" cy="2307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96" y="1320439"/>
            <a:ext cx="10066277" cy="505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11" name="文本"/>
          <p:cNvSpPr txBox="1"/>
          <p:nvPr/>
        </p:nvSpPr>
        <p:spPr>
          <a:xfrm>
            <a:off x="4543508" y="296695"/>
            <a:ext cx="3104984" cy="5010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700" dirty="0"/>
              <a:t>数据定制</a:t>
            </a:r>
            <a:endParaRPr lang="zh-CN" altLang="en-US" sz="2700" dirty="0"/>
          </a:p>
        </p:txBody>
      </p:sp>
      <p:sp>
        <p:nvSpPr>
          <p:cNvPr id="12" name="文本"/>
          <p:cNvSpPr txBox="1"/>
          <p:nvPr/>
        </p:nvSpPr>
        <p:spPr>
          <a:xfrm>
            <a:off x="4685705" y="656802"/>
            <a:ext cx="2820591" cy="3035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200" dirty="0"/>
              <a:t>Trial Application</a:t>
            </a:r>
            <a:endParaRPr lang="en-US" sz="2200" dirty="0"/>
          </a:p>
        </p:txBody>
      </p:sp>
      <p:pic>
        <p:nvPicPr>
          <p:cNvPr id="13" name="Picture" descr="Pictur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7219" y="938787"/>
            <a:ext cx="230794" cy="230794"/>
          </a:xfrm>
          <a:prstGeom prst="rect">
            <a:avLst/>
          </a:prstGeom>
        </p:spPr>
      </p:pic>
      <p:pic>
        <p:nvPicPr>
          <p:cNvPr id="14" name="Picture" descr="Pictur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3138" y="938790"/>
            <a:ext cx="230794" cy="230794"/>
          </a:xfrm>
          <a:prstGeom prst="rect">
            <a:avLst/>
          </a:prstGeom>
        </p:spPr>
      </p:pic>
      <p:pic>
        <p:nvPicPr>
          <p:cNvPr id="15" name="Picture" descr="Pictur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3992" y="938792"/>
            <a:ext cx="230794" cy="2307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656802"/>
            <a:ext cx="10464800" cy="607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手机屏幕截图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351" y="1538644"/>
            <a:ext cx="2118982" cy="459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手机屏幕截图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09" y="1538644"/>
            <a:ext cx="2118982" cy="459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手机屏幕截图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7" y="1538644"/>
            <a:ext cx="2118982" cy="459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3" name="文本"/>
          <p:cNvSpPr txBox="1"/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6163" y="4646331"/>
            <a:ext cx="3349228" cy="16648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905" y="1377278"/>
            <a:ext cx="3068970" cy="268534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41599" r="96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1778000"/>
            <a:ext cx="8974667" cy="28448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96121" y="2163857"/>
            <a:ext cx="8382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FOR LISTENING</a:t>
            </a:r>
            <a:endParaRPr kumimoji="1"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45" y="3234629"/>
            <a:ext cx="2581521" cy="388741"/>
          </a:xfrm>
          <a:prstGeom prst="rect">
            <a:avLst/>
          </a:prstGeom>
        </p:spPr>
      </p:pic>
      <p:pic>
        <p:nvPicPr>
          <p:cNvPr id="7" name="图片 6" descr="QQ图片201609271413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332" y="2163857"/>
            <a:ext cx="2344002" cy="22482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011748" y="1608306"/>
            <a:ext cx="369652" cy="369652"/>
          </a:xfrm>
          <a:prstGeom prst="roundRect">
            <a:avLst/>
          </a:prstGeom>
          <a:solidFill>
            <a:schemeClr val="accent2"/>
          </a:solidFill>
          <a:ln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4675872"/>
            <a:ext cx="12191999" cy="1521151"/>
          </a:xfrm>
          <a:prstGeom prst="rect">
            <a:avLst/>
          </a:prstGeom>
        </p:spPr>
      </p:pic>
      <p:pic>
        <p:nvPicPr>
          <p:cNvPr id="23" name="Picture" descr="Pictur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0121" y="2130884"/>
            <a:ext cx="5017646" cy="287711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17466" y="2611709"/>
            <a:ext cx="50443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EPS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Easy Professional Superior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）数据平台，是集丰富的数值型数据资源和强大的分析预测系统为一体的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信息服务平台。大规模集成整合了各类数据资源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16" name="Picture" descr="Pictur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4330" y="1660425"/>
            <a:ext cx="264489" cy="265415"/>
          </a:xfrm>
          <a:prstGeom prst="rect">
            <a:avLst/>
          </a:prstGeom>
        </p:spPr>
      </p:pic>
      <p:sp>
        <p:nvSpPr>
          <p:cNvPr id="17" name="文本"/>
          <p:cNvSpPr txBox="1"/>
          <p:nvPr/>
        </p:nvSpPr>
        <p:spPr>
          <a:xfrm>
            <a:off x="7550160" y="1660425"/>
            <a:ext cx="3815554" cy="32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</a:t>
            </a:r>
            <a:r>
              <a:rPr lang="en-US" altLang="zh-CN" sz="2000" dirty="0" err="1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www.epsnet.com.cn</a:t>
            </a:r>
            <a:r>
              <a:rPr lang="en-US" altLang="zh-CN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endParaRPr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7466" y="2615803"/>
            <a:ext cx="50443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EPS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Easy Professional Superior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）数据平台，是集丰富的</a:t>
            </a:r>
            <a:r>
              <a:rPr lang="zh-CN" altLang="zh-CN" sz="22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数值型数据资源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和强大的</a:t>
            </a:r>
            <a:r>
              <a:rPr lang="zh-CN" altLang="zh-CN" sz="22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分析预测系统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为一体的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信息服务平台。大规模集成整合了各类数据资源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290" y="2282439"/>
            <a:ext cx="3847348" cy="2390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993" y="2688947"/>
            <a:ext cx="3413902" cy="16773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291" y="4539188"/>
            <a:ext cx="3847348" cy="1483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24" name="文本"/>
          <p:cNvSpPr txBox="1"/>
          <p:nvPr/>
        </p:nvSpPr>
        <p:spPr>
          <a:xfrm>
            <a:off x="544803" y="330300"/>
            <a:ext cx="5911679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数据平台简介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0098" y="54042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</a:t>
            </a:r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93298" y="54042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</a:t>
            </a:r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36498" y="54042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994007" y="5257630"/>
            <a:ext cx="5101992" cy="1060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38" name="矩形 37"/>
          <p:cNvSpPr/>
          <p:nvPr/>
        </p:nvSpPr>
        <p:spPr>
          <a:xfrm>
            <a:off x="994007" y="3854868"/>
            <a:ext cx="5101992" cy="1060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33" name="矩形 32"/>
          <p:cNvSpPr/>
          <p:nvPr/>
        </p:nvSpPr>
        <p:spPr>
          <a:xfrm>
            <a:off x="994007" y="2434445"/>
            <a:ext cx="5101992" cy="1060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37" name="矩形 36"/>
          <p:cNvSpPr/>
          <p:nvPr/>
        </p:nvSpPr>
        <p:spPr>
          <a:xfrm>
            <a:off x="994008" y="1061181"/>
            <a:ext cx="5101992" cy="10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466" name="文本"/>
          <p:cNvSpPr>
            <a:spLocks noGrp="1"/>
          </p:cNvSpPr>
          <p:nvPr>
            <p:ph type="ctrTitle"/>
          </p:nvPr>
        </p:nvSpPr>
        <p:spPr>
          <a:xfrm>
            <a:off x="699598" y="363026"/>
            <a:ext cx="4873725" cy="4191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数据平台特点</a:t>
            </a:r>
            <a:endParaRPr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形 5" descr="研究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1959" y="2584044"/>
            <a:ext cx="865571" cy="865571"/>
          </a:xfrm>
          <a:prstGeom prst="rect">
            <a:avLst/>
          </a:prstGeom>
        </p:spPr>
      </p:pic>
      <p:pic>
        <p:nvPicPr>
          <p:cNvPr id="11" name="图形 10" descr="饼图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662" y="3966292"/>
            <a:ext cx="865571" cy="865571"/>
          </a:xfrm>
          <a:prstGeom prst="rect">
            <a:avLst/>
          </a:prstGeom>
        </p:spPr>
      </p:pic>
      <p:pic>
        <p:nvPicPr>
          <p:cNvPr id="24" name="图形 23" descr="同步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996" y="5406556"/>
            <a:ext cx="806112" cy="806112"/>
          </a:xfrm>
          <a:prstGeom prst="rect">
            <a:avLst/>
          </a:prstGeom>
        </p:spPr>
      </p:pic>
      <p:sp>
        <p:nvSpPr>
          <p:cNvPr id="26" name="文本"/>
          <p:cNvSpPr txBox="1"/>
          <p:nvPr/>
        </p:nvSpPr>
        <p:spPr>
          <a:xfrm>
            <a:off x="2231552" y="2805014"/>
            <a:ext cx="3691610" cy="41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000" dirty="0"/>
              <a:t>高效的数据检索方式</a:t>
            </a:r>
            <a:endParaRPr lang="zh-CN" altLang="en-US" sz="3000" dirty="0"/>
          </a:p>
        </p:txBody>
      </p:sp>
      <p:sp>
        <p:nvSpPr>
          <p:cNvPr id="28" name="文本"/>
          <p:cNvSpPr txBox="1"/>
          <p:nvPr/>
        </p:nvSpPr>
        <p:spPr>
          <a:xfrm>
            <a:off x="2242871" y="4174881"/>
            <a:ext cx="3579502" cy="41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000" dirty="0"/>
              <a:t>精美的数据呈现形式</a:t>
            </a:r>
            <a:endParaRPr lang="zh-CN" altLang="en-US" sz="3000" dirty="0"/>
          </a:p>
        </p:txBody>
      </p:sp>
      <p:sp>
        <p:nvSpPr>
          <p:cNvPr id="29" name="文本"/>
          <p:cNvSpPr txBox="1"/>
          <p:nvPr/>
        </p:nvSpPr>
        <p:spPr>
          <a:xfrm>
            <a:off x="2234420" y="5600062"/>
            <a:ext cx="3485999" cy="41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强大的经济计量系统</a:t>
            </a:r>
            <a:endParaRPr lang="zh-CN" altLang="en-US" sz="3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08752" y="2529816"/>
            <a:ext cx="2900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跨库、库内</a:t>
            </a:r>
            <a:r>
              <a:rPr lang="en-US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种检索形式</a:t>
            </a:r>
            <a:endParaRPr lang="en-US" altLang="zh-CN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种维度选择方式</a:t>
            </a:r>
            <a:endParaRPr lang="zh-CN" altLang="zh-CN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508752" y="3899683"/>
            <a:ext cx="37545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种表格展现形式</a:t>
            </a:r>
            <a:endParaRPr lang="en-US" altLang="zh-CN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zh-CN" altLang="en-US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种常见可视化图表</a:t>
            </a:r>
            <a:r>
              <a:rPr lang="en-US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数字地图</a:t>
            </a:r>
            <a:endParaRPr lang="zh-CN" altLang="en-US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08752" y="5306007"/>
            <a:ext cx="30508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zh-CN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种数据预处理方式</a:t>
            </a:r>
            <a:endParaRPr lang="en-US" altLang="zh-CN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15</a:t>
            </a:r>
            <a:r>
              <a:rPr lang="zh-CN" altLang="zh-CN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种专业的经济计量模型</a:t>
            </a:r>
            <a:endParaRPr lang="zh-CN" altLang="zh-CN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96000" y="2444781"/>
            <a:ext cx="4254500" cy="1060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3" name="矩形 22"/>
          <p:cNvSpPr/>
          <p:nvPr/>
        </p:nvSpPr>
        <p:spPr>
          <a:xfrm>
            <a:off x="6096000" y="3857053"/>
            <a:ext cx="4254500" cy="1060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25" name="矩形 24"/>
          <p:cNvSpPr/>
          <p:nvPr/>
        </p:nvSpPr>
        <p:spPr>
          <a:xfrm>
            <a:off x="6096000" y="5260516"/>
            <a:ext cx="4254500" cy="1060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31" name="文本"/>
          <p:cNvSpPr txBox="1"/>
          <p:nvPr/>
        </p:nvSpPr>
        <p:spPr>
          <a:xfrm>
            <a:off x="2186356" y="1385886"/>
            <a:ext cx="3691610" cy="41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000" dirty="0"/>
              <a:t>丰富的统计数据资源</a:t>
            </a:r>
            <a:endParaRPr lang="zh-CN" altLang="en-US" sz="3000" dirty="0"/>
          </a:p>
        </p:txBody>
      </p:sp>
      <p:sp>
        <p:nvSpPr>
          <p:cNvPr id="32" name="矩形 31"/>
          <p:cNvSpPr/>
          <p:nvPr/>
        </p:nvSpPr>
        <p:spPr>
          <a:xfrm>
            <a:off x="6584981" y="1099731"/>
            <a:ext cx="19800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领域多；区域广</a:t>
            </a:r>
            <a:endParaRPr lang="en-US" altLang="zh-CN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数据颗粒度细</a:t>
            </a:r>
            <a:endParaRPr lang="en-US" altLang="zh-CN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数据更新及时</a:t>
            </a:r>
            <a:endParaRPr lang="zh-CN" altLang="en-US" sz="2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ascending-bars-graphic-for-business_45722"/>
          <p:cNvSpPr>
            <a:spLocks noChangeAspect="1"/>
          </p:cNvSpPr>
          <p:nvPr/>
        </p:nvSpPr>
        <p:spPr bwMode="auto">
          <a:xfrm>
            <a:off x="1145996" y="1375787"/>
            <a:ext cx="607895" cy="607049"/>
          </a:xfrm>
          <a:custGeom>
            <a:avLst/>
            <a:gdLst>
              <a:gd name="connsiteX0" fmla="*/ 130475 w 608697"/>
              <a:gd name="connsiteY0" fmla="*/ 247685 h 607851"/>
              <a:gd name="connsiteX1" fmla="*/ 229831 w 608697"/>
              <a:gd name="connsiteY1" fmla="*/ 247685 h 607851"/>
              <a:gd name="connsiteX2" fmla="*/ 229831 w 608697"/>
              <a:gd name="connsiteY2" fmla="*/ 541308 h 607851"/>
              <a:gd name="connsiteX3" fmla="*/ 130475 w 608697"/>
              <a:gd name="connsiteY3" fmla="*/ 541308 h 607851"/>
              <a:gd name="connsiteX4" fmla="*/ 293693 w 608697"/>
              <a:gd name="connsiteY4" fmla="*/ 155456 h 607851"/>
              <a:gd name="connsiteX5" fmla="*/ 393120 w 608697"/>
              <a:gd name="connsiteY5" fmla="*/ 155456 h 607851"/>
              <a:gd name="connsiteX6" fmla="*/ 393120 w 608697"/>
              <a:gd name="connsiteY6" fmla="*/ 541308 h 607851"/>
              <a:gd name="connsiteX7" fmla="*/ 293693 w 608697"/>
              <a:gd name="connsiteY7" fmla="*/ 541308 h 607851"/>
              <a:gd name="connsiteX8" fmla="*/ 456981 w 608697"/>
              <a:gd name="connsiteY8" fmla="*/ 63227 h 607851"/>
              <a:gd name="connsiteX9" fmla="*/ 556408 w 608697"/>
              <a:gd name="connsiteY9" fmla="*/ 63227 h 607851"/>
              <a:gd name="connsiteX10" fmla="*/ 556408 w 608697"/>
              <a:gd name="connsiteY10" fmla="*/ 541379 h 607851"/>
              <a:gd name="connsiteX11" fmla="*/ 456981 w 608697"/>
              <a:gd name="connsiteY11" fmla="*/ 541379 h 607851"/>
              <a:gd name="connsiteX12" fmla="*/ 0 w 608697"/>
              <a:gd name="connsiteY12" fmla="*/ 0 h 607851"/>
              <a:gd name="connsiteX13" fmla="*/ 38044 w 608697"/>
              <a:gd name="connsiteY13" fmla="*/ 0 h 607851"/>
              <a:gd name="connsiteX14" fmla="*/ 38044 w 608697"/>
              <a:gd name="connsiteY14" fmla="*/ 43429 h 607851"/>
              <a:gd name="connsiteX15" fmla="*/ 65196 w 608697"/>
              <a:gd name="connsiteY15" fmla="*/ 43429 h 607851"/>
              <a:gd name="connsiteX16" fmla="*/ 81533 w 608697"/>
              <a:gd name="connsiteY16" fmla="*/ 59668 h 607851"/>
              <a:gd name="connsiteX17" fmla="*/ 65196 w 608697"/>
              <a:gd name="connsiteY17" fmla="*/ 75982 h 607851"/>
              <a:gd name="connsiteX18" fmla="*/ 38044 w 608697"/>
              <a:gd name="connsiteY18" fmla="*/ 75982 h 607851"/>
              <a:gd name="connsiteX19" fmla="*/ 38044 w 608697"/>
              <a:gd name="connsiteY19" fmla="*/ 148685 h 607851"/>
              <a:gd name="connsiteX20" fmla="*/ 65196 w 608697"/>
              <a:gd name="connsiteY20" fmla="*/ 148685 h 607851"/>
              <a:gd name="connsiteX21" fmla="*/ 81533 w 608697"/>
              <a:gd name="connsiteY21" fmla="*/ 164999 h 607851"/>
              <a:gd name="connsiteX22" fmla="*/ 65196 w 608697"/>
              <a:gd name="connsiteY22" fmla="*/ 181238 h 607851"/>
              <a:gd name="connsiteX23" fmla="*/ 38044 w 608697"/>
              <a:gd name="connsiteY23" fmla="*/ 181238 h 607851"/>
              <a:gd name="connsiteX24" fmla="*/ 38044 w 608697"/>
              <a:gd name="connsiteY24" fmla="*/ 254016 h 607851"/>
              <a:gd name="connsiteX25" fmla="*/ 65196 w 608697"/>
              <a:gd name="connsiteY25" fmla="*/ 254016 h 607851"/>
              <a:gd name="connsiteX26" fmla="*/ 81533 w 608697"/>
              <a:gd name="connsiteY26" fmla="*/ 270256 h 607851"/>
              <a:gd name="connsiteX27" fmla="*/ 65196 w 608697"/>
              <a:gd name="connsiteY27" fmla="*/ 286569 h 607851"/>
              <a:gd name="connsiteX28" fmla="*/ 38044 w 608697"/>
              <a:gd name="connsiteY28" fmla="*/ 286569 h 607851"/>
              <a:gd name="connsiteX29" fmla="*/ 38044 w 608697"/>
              <a:gd name="connsiteY29" fmla="*/ 359273 h 607851"/>
              <a:gd name="connsiteX30" fmla="*/ 65196 w 608697"/>
              <a:gd name="connsiteY30" fmla="*/ 359273 h 607851"/>
              <a:gd name="connsiteX31" fmla="*/ 81533 w 608697"/>
              <a:gd name="connsiteY31" fmla="*/ 375587 h 607851"/>
              <a:gd name="connsiteX32" fmla="*/ 65196 w 608697"/>
              <a:gd name="connsiteY32" fmla="*/ 391826 h 607851"/>
              <a:gd name="connsiteX33" fmla="*/ 38044 w 608697"/>
              <a:gd name="connsiteY33" fmla="*/ 391826 h 607851"/>
              <a:gd name="connsiteX34" fmla="*/ 38044 w 608697"/>
              <a:gd name="connsiteY34" fmla="*/ 464604 h 607851"/>
              <a:gd name="connsiteX35" fmla="*/ 65196 w 608697"/>
              <a:gd name="connsiteY35" fmla="*/ 464604 h 607851"/>
              <a:gd name="connsiteX36" fmla="*/ 81533 w 608697"/>
              <a:gd name="connsiteY36" fmla="*/ 480843 h 607851"/>
              <a:gd name="connsiteX37" fmla="*/ 65196 w 608697"/>
              <a:gd name="connsiteY37" fmla="*/ 497157 h 607851"/>
              <a:gd name="connsiteX38" fmla="*/ 38044 w 608697"/>
              <a:gd name="connsiteY38" fmla="*/ 497157 h 607851"/>
              <a:gd name="connsiteX39" fmla="*/ 38044 w 608697"/>
              <a:gd name="connsiteY39" fmla="*/ 569861 h 607851"/>
              <a:gd name="connsiteX40" fmla="*/ 608697 w 608697"/>
              <a:gd name="connsiteY40" fmla="*/ 569861 h 607851"/>
              <a:gd name="connsiteX41" fmla="*/ 608697 w 608697"/>
              <a:gd name="connsiteY41" fmla="*/ 607851 h 607851"/>
              <a:gd name="connsiteX42" fmla="*/ 0 w 608697"/>
              <a:gd name="connsiteY42" fmla="*/ 607851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8697" h="607851">
                <a:moveTo>
                  <a:pt x="130475" y="247685"/>
                </a:moveTo>
                <a:lnTo>
                  <a:pt x="229831" y="247685"/>
                </a:lnTo>
                <a:lnTo>
                  <a:pt x="229831" y="541308"/>
                </a:lnTo>
                <a:lnTo>
                  <a:pt x="130475" y="541308"/>
                </a:lnTo>
                <a:close/>
                <a:moveTo>
                  <a:pt x="293693" y="155456"/>
                </a:moveTo>
                <a:lnTo>
                  <a:pt x="393120" y="155456"/>
                </a:lnTo>
                <a:lnTo>
                  <a:pt x="393120" y="541308"/>
                </a:lnTo>
                <a:lnTo>
                  <a:pt x="293693" y="541308"/>
                </a:lnTo>
                <a:close/>
                <a:moveTo>
                  <a:pt x="456981" y="63227"/>
                </a:moveTo>
                <a:lnTo>
                  <a:pt x="556408" y="63227"/>
                </a:lnTo>
                <a:lnTo>
                  <a:pt x="556408" y="541379"/>
                </a:lnTo>
                <a:lnTo>
                  <a:pt x="456981" y="541379"/>
                </a:lnTo>
                <a:close/>
                <a:moveTo>
                  <a:pt x="0" y="0"/>
                </a:moveTo>
                <a:lnTo>
                  <a:pt x="38044" y="0"/>
                </a:lnTo>
                <a:lnTo>
                  <a:pt x="38044" y="43429"/>
                </a:lnTo>
                <a:lnTo>
                  <a:pt x="65196" y="43429"/>
                </a:lnTo>
                <a:cubicBezTo>
                  <a:pt x="74222" y="43429"/>
                  <a:pt x="81533" y="50729"/>
                  <a:pt x="81533" y="59668"/>
                </a:cubicBezTo>
                <a:cubicBezTo>
                  <a:pt x="81533" y="68681"/>
                  <a:pt x="74222" y="75982"/>
                  <a:pt x="65196" y="75982"/>
                </a:cubicBezTo>
                <a:lnTo>
                  <a:pt x="38044" y="75982"/>
                </a:lnTo>
                <a:lnTo>
                  <a:pt x="38044" y="148685"/>
                </a:lnTo>
                <a:lnTo>
                  <a:pt x="65196" y="148685"/>
                </a:lnTo>
                <a:cubicBezTo>
                  <a:pt x="74222" y="148685"/>
                  <a:pt x="81533" y="155986"/>
                  <a:pt x="81533" y="164999"/>
                </a:cubicBezTo>
                <a:cubicBezTo>
                  <a:pt x="81533" y="174012"/>
                  <a:pt x="74222" y="181238"/>
                  <a:pt x="65196" y="181238"/>
                </a:cubicBezTo>
                <a:lnTo>
                  <a:pt x="38044" y="181238"/>
                </a:lnTo>
                <a:lnTo>
                  <a:pt x="38044" y="254016"/>
                </a:lnTo>
                <a:lnTo>
                  <a:pt x="65196" y="254016"/>
                </a:lnTo>
                <a:cubicBezTo>
                  <a:pt x="74222" y="254016"/>
                  <a:pt x="81533" y="261317"/>
                  <a:pt x="81533" y="270256"/>
                </a:cubicBezTo>
                <a:cubicBezTo>
                  <a:pt x="81533" y="279269"/>
                  <a:pt x="74222" y="286569"/>
                  <a:pt x="65196" y="286569"/>
                </a:cubicBezTo>
                <a:lnTo>
                  <a:pt x="38044" y="286569"/>
                </a:lnTo>
                <a:lnTo>
                  <a:pt x="38044" y="359273"/>
                </a:lnTo>
                <a:lnTo>
                  <a:pt x="65196" y="359273"/>
                </a:lnTo>
                <a:cubicBezTo>
                  <a:pt x="74222" y="359273"/>
                  <a:pt x="81533" y="366573"/>
                  <a:pt x="81533" y="375587"/>
                </a:cubicBezTo>
                <a:cubicBezTo>
                  <a:pt x="81533" y="384526"/>
                  <a:pt x="74222" y="391826"/>
                  <a:pt x="65196" y="391826"/>
                </a:cubicBezTo>
                <a:lnTo>
                  <a:pt x="38044" y="391826"/>
                </a:lnTo>
                <a:lnTo>
                  <a:pt x="38044" y="464604"/>
                </a:lnTo>
                <a:lnTo>
                  <a:pt x="65196" y="464604"/>
                </a:lnTo>
                <a:cubicBezTo>
                  <a:pt x="74222" y="464604"/>
                  <a:pt x="81533" y="471830"/>
                  <a:pt x="81533" y="480843"/>
                </a:cubicBezTo>
                <a:cubicBezTo>
                  <a:pt x="81533" y="489857"/>
                  <a:pt x="74222" y="497157"/>
                  <a:pt x="65196" y="497157"/>
                </a:cubicBezTo>
                <a:lnTo>
                  <a:pt x="38044" y="497157"/>
                </a:lnTo>
                <a:lnTo>
                  <a:pt x="38044" y="569861"/>
                </a:lnTo>
                <a:lnTo>
                  <a:pt x="608697" y="569861"/>
                </a:lnTo>
                <a:lnTo>
                  <a:pt x="608697" y="607851"/>
                </a:lnTo>
                <a:lnTo>
                  <a:pt x="0" y="607851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69D82"/>
            </a:solidFill>
          </a:ln>
        </p:spPr>
        <p:txBody>
          <a:bodyPr/>
          <a:lstStyle/>
          <a:p>
            <a:endParaRPr lang="zh-CN" altLang="en-US" sz="900" dirty="0"/>
          </a:p>
        </p:txBody>
      </p:sp>
      <p:sp>
        <p:nvSpPr>
          <p:cNvPr id="40" name="矩形 39"/>
          <p:cNvSpPr/>
          <p:nvPr/>
        </p:nvSpPr>
        <p:spPr>
          <a:xfrm>
            <a:off x="6095999" y="1068856"/>
            <a:ext cx="4254500" cy="1060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 sz="9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7" name="文本"/>
          <p:cNvSpPr txBox="1"/>
          <p:nvPr/>
        </p:nvSpPr>
        <p:spPr>
          <a:xfrm>
            <a:off x="544803" y="330300"/>
            <a:ext cx="5911679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数据资源特点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8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8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113" y="1235592"/>
            <a:ext cx="1613716" cy="519617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567961" y="2630603"/>
            <a:ext cx="2455985" cy="2406153"/>
          </a:xfrm>
          <a:prstGeom prst="ellipse">
            <a:avLst/>
          </a:prstGeom>
          <a:solidFill>
            <a:srgbClr val="2E85D0"/>
          </a:solidFill>
          <a:ln>
            <a:solidFill>
              <a:srgbClr val="169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十大</a:t>
            </a:r>
            <a:endParaRPr lang="en-US" altLang="zh-CN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数据库集群</a:t>
            </a:r>
            <a:endParaRPr lang="zh-CN" altLang="en-US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椭圆 4"/>
          <p:cNvSpPr/>
          <p:nvPr/>
        </p:nvSpPr>
        <p:spPr>
          <a:xfrm>
            <a:off x="750277" y="1788002"/>
            <a:ext cx="4091354" cy="4091354"/>
          </a:xfrm>
          <a:prstGeom prst="ellipse">
            <a:avLst/>
          </a:prstGeom>
          <a:noFill/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6" name="矩形: 圆角 5"/>
          <p:cNvSpPr/>
          <p:nvPr/>
        </p:nvSpPr>
        <p:spPr>
          <a:xfrm>
            <a:off x="2412023" y="1535956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国际数据</a:t>
            </a:r>
            <a:endParaRPr lang="zh-CN" altLang="en-US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2412023" y="5627310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贸易外经</a:t>
            </a:r>
            <a:endParaRPr lang="zh-CN" altLang="en-US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1184030" y="2018919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人文社科</a:t>
            </a:r>
            <a:endParaRPr lang="zh-CN" altLang="en-US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184030" y="5144347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能源环境</a:t>
            </a:r>
            <a:endParaRPr lang="zh-CN" altLang="en-US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3640015" y="2018918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宏观经济</a:t>
            </a:r>
            <a:endParaRPr lang="zh-CN" altLang="en-US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3640015" y="5144347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区域经济</a:t>
            </a:r>
            <a:endParaRPr lang="zh-CN" altLang="en-US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4343400" y="4204434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产业运行</a:t>
            </a:r>
            <a:endParaRPr lang="zh-CN" altLang="en-US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4343400" y="3069362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金融市场</a:t>
            </a:r>
            <a:endParaRPr lang="zh-CN" altLang="en-US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530468" y="3069362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普查数据</a:t>
            </a:r>
            <a:endParaRPr lang="zh-CN" altLang="en-US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530468" y="4204433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县市数据</a:t>
            </a:r>
            <a:endParaRPr lang="zh-CN" altLang="en-US" sz="1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588971" y="2152885"/>
            <a:ext cx="606672" cy="3377477"/>
            <a:chOff x="12455767" y="4505063"/>
            <a:chExt cx="1213344" cy="6754953"/>
          </a:xfrm>
        </p:grpSpPr>
        <p:sp>
          <p:nvSpPr>
            <p:cNvPr id="29" name="椭圆 28"/>
            <p:cNvSpPr/>
            <p:nvPr/>
          </p:nvSpPr>
          <p:spPr>
            <a:xfrm>
              <a:off x="12455767" y="4505063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0" name="椭圆 29"/>
            <p:cNvSpPr/>
            <p:nvPr/>
          </p:nvSpPr>
          <p:spPr>
            <a:xfrm>
              <a:off x="13165016" y="6605950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13165016" y="8876093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2" name="椭圆 31"/>
            <p:cNvSpPr/>
            <p:nvPr/>
          </p:nvSpPr>
          <p:spPr>
            <a:xfrm>
              <a:off x="12455767" y="10755921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96000" y="2048076"/>
            <a:ext cx="4626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2E85D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包含</a:t>
            </a:r>
            <a:r>
              <a:rPr lang="en-US" altLang="zh-CN" sz="270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89</a:t>
            </a:r>
            <a:r>
              <a:rPr lang="zh-CN" altLang="en-US" sz="270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2400" dirty="0">
                <a:solidFill>
                  <a:srgbClr val="2E85D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数据库，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400" dirty="0">
                <a:solidFill>
                  <a:srgbClr val="2E85D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多个子库</a:t>
            </a:r>
            <a:endParaRPr lang="zh-CN" altLang="en-US" sz="2400" dirty="0">
              <a:solidFill>
                <a:srgbClr val="2E85D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456482" y="3069362"/>
            <a:ext cx="514540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rgbClr val="169D8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2400" b="1" dirty="0">
                <a:solidFill>
                  <a:srgbClr val="2E85D0"/>
                </a:solidFill>
              </a:rPr>
              <a:t>数据总量超过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2400" b="1" dirty="0">
                <a:solidFill>
                  <a:srgbClr val="2E85D0"/>
                </a:solidFill>
              </a:rPr>
              <a:t>条，每年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2400" b="1" dirty="0">
                <a:solidFill>
                  <a:srgbClr val="2E85D0"/>
                </a:solidFill>
              </a:rPr>
              <a:t>新增</a:t>
            </a:r>
            <a:endParaRPr lang="zh-CN" altLang="en-US" sz="2400" dirty="0">
              <a:solidFill>
                <a:srgbClr val="2E85D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069622" y="5173505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rgbClr val="169D8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40+</a:t>
            </a:r>
            <a:r>
              <a:rPr lang="zh-CN" altLang="en-US" sz="2400" dirty="0">
                <a:solidFill>
                  <a:srgbClr val="2E85D0"/>
                </a:solidFill>
              </a:rPr>
              <a:t>领域，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30+</a:t>
            </a:r>
            <a:r>
              <a:rPr lang="zh-CN" altLang="en-US" sz="2400" dirty="0">
                <a:solidFill>
                  <a:srgbClr val="2E85D0"/>
                </a:solidFill>
              </a:rPr>
              <a:t>一级学科</a:t>
            </a:r>
            <a:endParaRPr lang="zh-CN" altLang="en-US" sz="2400" dirty="0">
              <a:solidFill>
                <a:srgbClr val="2E85D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41" name="文本框 40"/>
          <p:cNvSpPr txBox="1"/>
          <p:nvPr/>
        </p:nvSpPr>
        <p:spPr>
          <a:xfrm>
            <a:off x="6456482" y="4256674"/>
            <a:ext cx="36102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rgbClr val="169D8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sz="3000" b="1" dirty="0">
                <a:solidFill>
                  <a:srgbClr val="2E85D0"/>
                </a:solidFill>
              </a:rPr>
              <a:t>10</a:t>
            </a:r>
            <a:r>
              <a:rPr lang="zh-CN" altLang="en-US" sz="3000" b="1" dirty="0">
                <a:solidFill>
                  <a:srgbClr val="2E85D0"/>
                </a:solidFill>
              </a:rPr>
              <a:t>亿</a:t>
            </a:r>
            <a:r>
              <a:rPr lang="en-US" altLang="zh-CN" sz="2400" b="1" dirty="0">
                <a:solidFill>
                  <a:srgbClr val="2E85D0"/>
                </a:solidFill>
              </a:rPr>
              <a:t>+</a:t>
            </a:r>
            <a:r>
              <a:rPr lang="zh-CN" altLang="en-US" sz="2400" b="1" dirty="0">
                <a:solidFill>
                  <a:srgbClr val="2E85D0"/>
                </a:solidFill>
              </a:rPr>
              <a:t>统计指标时间序列</a:t>
            </a:r>
            <a:endParaRPr lang="zh-CN" altLang="en-US" sz="2400" b="1" dirty="0">
              <a:solidFill>
                <a:srgbClr val="2E85D0"/>
              </a:solidFill>
            </a:endParaRPr>
          </a:p>
        </p:txBody>
      </p:sp>
      <p:sp>
        <p:nvSpPr>
          <p:cNvPr id="39" name="文本"/>
          <p:cNvSpPr txBox="1"/>
          <p:nvPr/>
        </p:nvSpPr>
        <p:spPr>
          <a:xfrm>
            <a:off x="544803" y="330300"/>
            <a:ext cx="5911679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ym typeface="+mn-ea"/>
              </a:rPr>
              <a:t>覆盖领域多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8327997" y="4963797"/>
            <a:ext cx="3337427" cy="1884237"/>
            <a:chOff x="16383033" y="9791114"/>
            <a:chExt cx="6674854" cy="3768473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383033" y="9791114"/>
              <a:ext cx="6147944" cy="3768473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2"/>
            <a:srcRect l="-10127" t="13126"/>
            <a:stretch>
              <a:fillRect/>
            </a:stretch>
          </p:blipFill>
          <p:spPr>
            <a:xfrm>
              <a:off x="22530977" y="10240522"/>
              <a:ext cx="526910" cy="2577047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8904" y="10404817"/>
              <a:ext cx="254000" cy="2285241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22405795" y="10404816"/>
              <a:ext cx="615554" cy="237757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中国汽车产业数据库</a:t>
              </a:r>
              <a:endParaRPr kumimoji="1" lang="zh-CN" altLang="en-US" sz="800" spc="1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87794" y="9851154"/>
              <a:ext cx="754401" cy="389368"/>
            </a:xfrm>
            <a:prstGeom prst="rect">
              <a:avLst/>
            </a:prstGeom>
          </p:spPr>
        </p:pic>
      </p:grpSp>
      <p:sp>
        <p:nvSpPr>
          <p:cNvPr id="2" name="椭圆 1"/>
          <p:cNvSpPr/>
          <p:nvPr/>
        </p:nvSpPr>
        <p:spPr>
          <a:xfrm>
            <a:off x="5599995" y="2636687"/>
            <a:ext cx="1964945" cy="1925076"/>
          </a:xfrm>
          <a:prstGeom prst="ellipse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十大</a:t>
            </a:r>
            <a:endParaRPr lang="en-US" altLang="zh-CN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数据库集群</a:t>
            </a:r>
            <a:endParaRPr lang="zh-CN" altLang="en-US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椭圆 2"/>
          <p:cNvSpPr/>
          <p:nvPr/>
        </p:nvSpPr>
        <p:spPr>
          <a:xfrm>
            <a:off x="4945795" y="1962553"/>
            <a:ext cx="3273345" cy="3273345"/>
          </a:xfrm>
          <a:prstGeom prst="ellipse">
            <a:avLst/>
          </a:prstGeom>
          <a:noFill/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4" name="矩形: 圆角 5"/>
          <p:cNvSpPr/>
          <p:nvPr/>
        </p:nvSpPr>
        <p:spPr>
          <a:xfrm>
            <a:off x="6275297" y="1756770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能源环境</a:t>
            </a:r>
            <a:endParaRPr lang="zh-CN" altLang="en-US" sz="9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5" name="矩形: 圆角 6"/>
          <p:cNvSpPr/>
          <p:nvPr/>
        </p:nvSpPr>
        <p:spPr>
          <a:xfrm>
            <a:off x="6275297" y="5034245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人文社科</a:t>
            </a:r>
            <a:endParaRPr lang="zh-CN" altLang="en-US" sz="9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6" name="矩形: 圆角 7"/>
          <p:cNvSpPr/>
          <p:nvPr/>
        </p:nvSpPr>
        <p:spPr>
          <a:xfrm>
            <a:off x="5329563" y="2038056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贸易外经</a:t>
            </a:r>
            <a:endParaRPr lang="zh-CN" altLang="en-US" sz="9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7" name="矩形: 圆角 8"/>
          <p:cNvSpPr/>
          <p:nvPr/>
        </p:nvSpPr>
        <p:spPr>
          <a:xfrm>
            <a:off x="5329563" y="4779063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区域经济</a:t>
            </a:r>
            <a:endParaRPr lang="zh-CN" altLang="en-US" sz="9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8" name="矩形: 圆角 9"/>
          <p:cNvSpPr/>
          <p:nvPr/>
        </p:nvSpPr>
        <p:spPr>
          <a:xfrm>
            <a:off x="7258250" y="2038056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国际数据</a:t>
            </a:r>
            <a:endParaRPr lang="zh-CN" altLang="en-US" sz="9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9" name="矩形: 圆角 10"/>
          <p:cNvSpPr/>
          <p:nvPr/>
        </p:nvSpPr>
        <p:spPr>
          <a:xfrm>
            <a:off x="7257770" y="4766891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产业运行</a:t>
            </a:r>
            <a:endParaRPr lang="zh-CN" altLang="en-US" sz="9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0" name="矩形: 圆角 11"/>
          <p:cNvSpPr/>
          <p:nvPr/>
        </p:nvSpPr>
        <p:spPr>
          <a:xfrm>
            <a:off x="7876970" y="4020374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金融市场</a:t>
            </a:r>
            <a:endParaRPr lang="zh-CN" altLang="en-US" sz="9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1" name="矩形: 圆角 12"/>
          <p:cNvSpPr/>
          <p:nvPr/>
        </p:nvSpPr>
        <p:spPr>
          <a:xfrm>
            <a:off x="7876970" y="2885302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宏观经济</a:t>
            </a:r>
            <a:endParaRPr lang="zh-CN" altLang="en-US" sz="9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2" name="矩形: 圆角 13"/>
          <p:cNvSpPr/>
          <p:nvPr/>
        </p:nvSpPr>
        <p:spPr>
          <a:xfrm>
            <a:off x="4713487" y="2885302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县市数据</a:t>
            </a:r>
            <a:endParaRPr lang="zh-CN" altLang="en-US" sz="9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4713487" y="4024741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普查数据</a:t>
            </a:r>
            <a:endParaRPr lang="zh-CN" altLang="en-US" sz="9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163" y="0"/>
            <a:ext cx="1762125" cy="160496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373" y="1863970"/>
            <a:ext cx="1871663" cy="17954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6373" y="3874188"/>
            <a:ext cx="1624013" cy="9048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4657" y="5576985"/>
            <a:ext cx="1833563" cy="130968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0530" y="5753197"/>
            <a:ext cx="1443038" cy="9572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6146" y="3634974"/>
            <a:ext cx="1495425" cy="176688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1517" y="0"/>
            <a:ext cx="2747595" cy="18113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473" y="1635577"/>
            <a:ext cx="1502173" cy="4731660"/>
          </a:xfrm>
          <a:prstGeom prst="rect">
            <a:avLst/>
          </a:prstGeom>
        </p:spPr>
      </p:pic>
      <p:cxnSp>
        <p:nvCxnSpPr>
          <p:cNvPr id="34" name="直接连接符 20"/>
          <p:cNvCxnSpPr/>
          <p:nvPr/>
        </p:nvCxnSpPr>
        <p:spPr>
          <a:xfrm flipV="1">
            <a:off x="7858808" y="1771161"/>
            <a:ext cx="560735" cy="303028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54"/>
          <p:cNvCxnSpPr/>
          <p:nvPr/>
        </p:nvCxnSpPr>
        <p:spPr>
          <a:xfrm flipV="1">
            <a:off x="8491309" y="3094504"/>
            <a:ext cx="875064" cy="1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57"/>
          <p:cNvCxnSpPr>
            <a:stCxn id="10" idx="3"/>
          </p:cNvCxnSpPr>
          <p:nvPr/>
        </p:nvCxnSpPr>
        <p:spPr>
          <a:xfrm flipV="1">
            <a:off x="8491309" y="4222027"/>
            <a:ext cx="875064" cy="1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60"/>
          <p:cNvCxnSpPr>
            <a:stCxn id="9" idx="3"/>
          </p:cNvCxnSpPr>
          <p:nvPr/>
        </p:nvCxnSpPr>
        <p:spPr>
          <a:xfrm>
            <a:off x="7872109" y="4968545"/>
            <a:ext cx="619200" cy="65700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63"/>
          <p:cNvCxnSpPr>
            <a:stCxn id="5" idx="2"/>
          </p:cNvCxnSpPr>
          <p:nvPr/>
        </p:nvCxnSpPr>
        <p:spPr>
          <a:xfrm>
            <a:off x="6582467" y="5437552"/>
            <a:ext cx="0" cy="155936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69"/>
          <p:cNvCxnSpPr>
            <a:endCxn id="18" idx="3"/>
          </p:cNvCxnSpPr>
          <p:nvPr/>
        </p:nvCxnSpPr>
        <p:spPr>
          <a:xfrm flipH="1">
            <a:off x="4283568" y="5164180"/>
            <a:ext cx="1091939" cy="1067649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72"/>
          <p:cNvCxnSpPr/>
          <p:nvPr/>
        </p:nvCxnSpPr>
        <p:spPr>
          <a:xfrm>
            <a:off x="3441571" y="4226395"/>
            <a:ext cx="1271916" cy="0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75"/>
          <p:cNvCxnSpPr>
            <a:stCxn id="12" idx="1"/>
          </p:cNvCxnSpPr>
          <p:nvPr/>
        </p:nvCxnSpPr>
        <p:spPr>
          <a:xfrm flipH="1" flipV="1">
            <a:off x="1639646" y="3086955"/>
            <a:ext cx="3073841" cy="1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78"/>
          <p:cNvCxnSpPr/>
          <p:nvPr/>
        </p:nvCxnSpPr>
        <p:spPr>
          <a:xfrm flipH="1" flipV="1">
            <a:off x="4454360" y="1724600"/>
            <a:ext cx="858232" cy="358091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81"/>
          <p:cNvCxnSpPr/>
          <p:nvPr/>
        </p:nvCxnSpPr>
        <p:spPr>
          <a:xfrm flipH="1" flipV="1">
            <a:off x="6496428" y="1604963"/>
            <a:ext cx="1" cy="259007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"/>
          <p:cNvSpPr txBox="1"/>
          <p:nvPr/>
        </p:nvSpPr>
        <p:spPr>
          <a:xfrm>
            <a:off x="297203" y="328862"/>
            <a:ext cx="9719068" cy="80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覆盖领域多</a:t>
            </a:r>
            <a:endParaRPr lang="zh-CN" altLang="en-US" dirty="0"/>
          </a:p>
        </p:txBody>
      </p:sp>
      <p:grpSp>
        <p:nvGrpSpPr>
          <p:cNvPr id="51" name="组合 50"/>
          <p:cNvGrpSpPr/>
          <p:nvPr/>
        </p:nvGrpSpPr>
        <p:grpSpPr>
          <a:xfrm>
            <a:off x="2953533" y="135085"/>
            <a:ext cx="1514475" cy="1736591"/>
            <a:chOff x="5879770" y="788793"/>
            <a:chExt cx="3028950" cy="3473182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79770" y="788793"/>
              <a:ext cx="3028950" cy="3067050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53746" y="3819880"/>
              <a:ext cx="2280998" cy="428711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51046" y="3899966"/>
              <a:ext cx="2019054" cy="26307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6313626" y="3831087"/>
              <a:ext cx="2221116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800" spc="1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中国商务数据库</a:t>
              </a:r>
              <a:endParaRPr kumimoji="1" lang="zh-CN" altLang="en-US" sz="800" spc="1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16"/>
            <a:srcRect l="12017" r="4849"/>
            <a:stretch>
              <a:fillRect/>
            </a:stretch>
          </p:blipFill>
          <p:spPr>
            <a:xfrm>
              <a:off x="8534743" y="3265036"/>
              <a:ext cx="373977" cy="808110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535952" y="3468931"/>
              <a:ext cx="317500" cy="762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65314" y="3632714"/>
            <a:ext cx="876300" cy="2413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52026" y="3686413"/>
            <a:ext cx="209550" cy="11088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9786957" y="3646674"/>
            <a:ext cx="364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扶贫</a:t>
            </a:r>
            <a:endParaRPr kumimoji="1"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37098" y="3429000"/>
            <a:ext cx="215561" cy="3731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80563" y="3433702"/>
            <a:ext cx="183176" cy="6088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0858500" y="151258"/>
            <a:ext cx="1135771" cy="536148"/>
            <a:chOff x="11441210" y="2418706"/>
            <a:chExt cx="3611221" cy="14478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2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22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画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" r="8874" b="12538"/>
          <a:stretch>
            <a:fillRect/>
          </a:stretch>
        </p:blipFill>
        <p:spPr>
          <a:xfrm>
            <a:off x="1221183" y="795606"/>
            <a:ext cx="10259618" cy="5926928"/>
          </a:xfrm>
          <a:prstGeom prst="rect">
            <a:avLst/>
          </a:prstGeom>
        </p:spPr>
      </p:pic>
      <p:sp>
        <p:nvSpPr>
          <p:cNvPr id="5" name="文本"/>
          <p:cNvSpPr txBox="1"/>
          <p:nvPr/>
        </p:nvSpPr>
        <p:spPr>
          <a:xfrm>
            <a:off x="184321" y="314417"/>
            <a:ext cx="4859534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/>
              <a:t>涉及</a:t>
            </a:r>
            <a:r>
              <a:rPr lang="zh-CN" altLang="zh-CN" sz="4000" dirty="0"/>
              <a:t>区域</a:t>
            </a:r>
            <a:r>
              <a:rPr lang="zh-CN" altLang="en-US" sz="4000" dirty="0"/>
              <a:t>广</a:t>
            </a:r>
            <a:endParaRPr lang="zh-CN" altLang="zh-CN" sz="4000" dirty="0"/>
          </a:p>
        </p:txBody>
      </p:sp>
      <p:pic>
        <p:nvPicPr>
          <p:cNvPr id="16" name="图片 15" descr="图片包含 游戏机, 花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27989" r="57524" b="50712"/>
          <a:stretch>
            <a:fillRect/>
          </a:stretch>
        </p:blipFill>
        <p:spPr>
          <a:xfrm>
            <a:off x="4088674" y="2442755"/>
            <a:ext cx="1915448" cy="154408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958266" y="3777290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200+</a:t>
            </a:r>
            <a:r>
              <a:rPr lang="zh-CN" altLang="en-US" sz="24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国家（地区）</a:t>
            </a:r>
            <a:br>
              <a:rPr lang="zh-CN" altLang="en-US" sz="24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4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若干特定区域与组织</a:t>
            </a:r>
            <a:endParaRPr lang="zh-CN" altLang="en-US" sz="2400" dirty="0">
              <a:solidFill>
                <a:srgbClr val="2E85D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图片包含 游戏机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3" y="379222"/>
            <a:ext cx="7913703" cy="5671151"/>
          </a:xfrm>
          <a:prstGeom prst="rect">
            <a:avLst/>
          </a:prstGeom>
        </p:spPr>
      </p:pic>
      <p:sp>
        <p:nvSpPr>
          <p:cNvPr id="19" name="文本"/>
          <p:cNvSpPr txBox="1"/>
          <p:nvPr/>
        </p:nvSpPr>
        <p:spPr>
          <a:xfrm>
            <a:off x="8698530" y="4628213"/>
            <a:ext cx="3463868" cy="14341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省（直辖市、自治区）</a:t>
            </a:r>
            <a:b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香港、澳门、台湾</a:t>
            </a:r>
            <a:b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300+</a:t>
            </a:r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市（地、州、盟）</a:t>
            </a:r>
            <a:r>
              <a:rPr lang="en-US" altLang="zh-CN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2800+</a:t>
            </a:r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县（市、区、旗）</a:t>
            </a:r>
            <a:b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200" dirty="0">
              <a:solidFill>
                <a:srgbClr val="2E85D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"/>
          <p:cNvSpPr txBox="1"/>
          <p:nvPr/>
        </p:nvSpPr>
        <p:spPr>
          <a:xfrm>
            <a:off x="168535" y="4225699"/>
            <a:ext cx="3194215" cy="19040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经济特区</a:t>
            </a:r>
            <a:b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保税区</a:t>
            </a:r>
            <a:b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出口加工区</a:t>
            </a:r>
            <a:b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保税物流园区</a:t>
            </a:r>
            <a:b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保税港区</a:t>
            </a:r>
            <a:b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综合保税区</a:t>
            </a:r>
            <a:endParaRPr lang="en-US" altLang="zh-CN" sz="2200" dirty="0">
              <a:solidFill>
                <a:srgbClr val="2E85D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400+</a:t>
            </a:r>
            <a:r>
              <a:rPr lang="zh-CN" altLang="en-US" sz="22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特定区域类别）</a:t>
            </a:r>
            <a:endParaRPr lang="zh-CN" altLang="en-US" sz="2200" dirty="0">
              <a:solidFill>
                <a:srgbClr val="2E85D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581900" y="54864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3" name="椭圆 22"/>
          <p:cNvSpPr/>
          <p:nvPr/>
        </p:nvSpPr>
        <p:spPr>
          <a:xfrm>
            <a:off x="7753350" y="52578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4" name="椭圆 23"/>
          <p:cNvSpPr/>
          <p:nvPr/>
        </p:nvSpPr>
        <p:spPr>
          <a:xfrm>
            <a:off x="7315200" y="56959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5" name="椭圆 24"/>
          <p:cNvSpPr/>
          <p:nvPr/>
        </p:nvSpPr>
        <p:spPr>
          <a:xfrm>
            <a:off x="6800850" y="61531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6" name="椭圆 25"/>
          <p:cNvSpPr/>
          <p:nvPr/>
        </p:nvSpPr>
        <p:spPr>
          <a:xfrm>
            <a:off x="8210550" y="42291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7" name="椭圆 26"/>
          <p:cNvSpPr/>
          <p:nvPr/>
        </p:nvSpPr>
        <p:spPr>
          <a:xfrm>
            <a:off x="7753350" y="30480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8" name="椭圆 27"/>
          <p:cNvSpPr/>
          <p:nvPr/>
        </p:nvSpPr>
        <p:spPr>
          <a:xfrm>
            <a:off x="8267700" y="30099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9" name="椭圆 28"/>
          <p:cNvSpPr/>
          <p:nvPr/>
        </p:nvSpPr>
        <p:spPr>
          <a:xfrm>
            <a:off x="7981950" y="40005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0" name="椭圆 29"/>
          <p:cNvSpPr/>
          <p:nvPr/>
        </p:nvSpPr>
        <p:spPr>
          <a:xfrm>
            <a:off x="8191500" y="44577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1" name="椭圆 30"/>
          <p:cNvSpPr/>
          <p:nvPr/>
        </p:nvSpPr>
        <p:spPr>
          <a:xfrm>
            <a:off x="7905750" y="49720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2" name="椭圆 31"/>
          <p:cNvSpPr/>
          <p:nvPr/>
        </p:nvSpPr>
        <p:spPr>
          <a:xfrm>
            <a:off x="8191500" y="32956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3" name="椭圆 32"/>
          <p:cNvSpPr/>
          <p:nvPr/>
        </p:nvSpPr>
        <p:spPr>
          <a:xfrm>
            <a:off x="6534150" y="56959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4" name="椭圆 33"/>
          <p:cNvSpPr/>
          <p:nvPr/>
        </p:nvSpPr>
        <p:spPr>
          <a:xfrm>
            <a:off x="9201150" y="20574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5" name="椭圆 34"/>
          <p:cNvSpPr/>
          <p:nvPr/>
        </p:nvSpPr>
        <p:spPr>
          <a:xfrm>
            <a:off x="8362950" y="28003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grpSp>
        <p:nvGrpSpPr>
          <p:cNvPr id="2" name="组合 1"/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278 L 0.12096 0.0541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"/>
          <p:cNvSpPr txBox="1"/>
          <p:nvPr/>
        </p:nvSpPr>
        <p:spPr>
          <a:xfrm>
            <a:off x="184321" y="314417"/>
            <a:ext cx="4859534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/>
              <a:t>数据粒度细</a:t>
            </a:r>
            <a:endParaRPr lang="zh-CN" altLang="zh-CN" sz="40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6" t="-22411"/>
          <a:stretch>
            <a:fillRect/>
          </a:stretch>
        </p:blipFill>
        <p:spPr>
          <a:xfrm>
            <a:off x="10677031" y="-22915"/>
            <a:ext cx="1338053" cy="53838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1" y="979631"/>
            <a:ext cx="4432300" cy="565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61" name="文本"/>
          <p:cNvSpPr>
            <a:spLocks noGrp="1"/>
          </p:cNvSpPr>
          <p:nvPr>
            <p:ph type="ctrTitle"/>
          </p:nvPr>
        </p:nvSpPr>
        <p:spPr>
          <a:xfrm>
            <a:off x="1469138" y="979631"/>
            <a:ext cx="3147483" cy="4170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700+</a:t>
            </a:r>
            <a:r>
              <a:rPr lang="zh-CN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国民经济行业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小类</a:t>
            </a:r>
            <a:b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704" y="979631"/>
            <a:ext cx="4381500" cy="566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"/>
          <p:cNvSpPr txBox="1"/>
          <p:nvPr/>
        </p:nvSpPr>
        <p:spPr>
          <a:xfrm>
            <a:off x="4433593" y="979631"/>
            <a:ext cx="2046611" cy="491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2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/>
              <a:t>3000+</a:t>
            </a:r>
            <a:r>
              <a:rPr lang="zh-CN" altLang="en-US" dirty="0"/>
              <a:t>上市公司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286" y="979631"/>
            <a:ext cx="4368800" cy="566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56" name="文本"/>
          <p:cNvSpPr>
            <a:spLocks noGrp="1"/>
          </p:cNvSpPr>
          <p:nvPr>
            <p:ph type="ctrTitle"/>
          </p:nvPr>
        </p:nvSpPr>
        <p:spPr>
          <a:xfrm>
            <a:off x="6273797" y="979631"/>
            <a:ext cx="2056591" cy="293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300+</a:t>
            </a:r>
            <a:r>
              <a:rPr lang="zh-CN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工业产品</a:t>
            </a:r>
            <a:b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168" y="979631"/>
            <a:ext cx="4368800" cy="57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19" name="文本"/>
          <p:cNvSpPr>
            <a:spLocks noGrp="1"/>
          </p:cNvSpPr>
          <p:nvPr>
            <p:ph type="ctrTitle"/>
          </p:nvPr>
        </p:nvSpPr>
        <p:spPr>
          <a:xfrm>
            <a:off x="8756670" y="979631"/>
            <a:ext cx="1425298" cy="49153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700+</a:t>
            </a:r>
            <a:r>
              <a:rPr lang="zh-CN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高校</a:t>
            </a:r>
            <a:endParaRPr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4051" y="979631"/>
            <a:ext cx="43688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文本"/>
          <p:cNvSpPr txBox="1"/>
          <p:nvPr/>
        </p:nvSpPr>
        <p:spPr>
          <a:xfrm>
            <a:off x="10140847" y="979631"/>
            <a:ext cx="1866832" cy="491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40+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肿瘤分类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676890" y="0"/>
            <a:ext cx="1320800" cy="535940"/>
            <a:chOff x="11441210" y="2418706"/>
            <a:chExt cx="3611221" cy="14478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/>
            <a:srcRect r="51080"/>
            <a:stretch>
              <a:fillRect/>
            </a:stretch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7"/>
            <a:srcRect l="48612" t="25892" b="29412"/>
            <a:stretch>
              <a:fillRect/>
            </a:stretch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1" grpId="0"/>
      <p:bldP spid="14" grpId="0"/>
      <p:bldP spid="5356" grpId="0"/>
      <p:bldP spid="6219" grpId="0"/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1731</Words>
  <Application>WPS 演示</Application>
  <PresentationFormat>宽屏</PresentationFormat>
  <Paragraphs>315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Chalkboard</vt:lpstr>
      <vt:lpstr>Mongolian Baiti</vt:lpstr>
      <vt:lpstr>Edwardian Script ITC</vt:lpstr>
      <vt:lpstr>Yuppy SC</vt:lpstr>
      <vt:lpstr>Times New Roman</vt:lpstr>
      <vt:lpstr>微软雅黑 Light</vt:lpstr>
      <vt:lpstr>黑体</vt:lpstr>
      <vt:lpstr>Microsoft YaHei Light</vt:lpstr>
      <vt:lpstr>等线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EPS数据平台特点</vt:lpstr>
      <vt:lpstr>PowerPoint 演示文稿</vt:lpstr>
      <vt:lpstr>PowerPoint 演示文稿</vt:lpstr>
      <vt:lpstr>PowerPoint 演示文稿</vt:lpstr>
      <vt:lpstr>700+高校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a44885</dc:creator>
  <cp:lastModifiedBy>Rachel.lei</cp:lastModifiedBy>
  <cp:revision>49</cp:revision>
  <dcterms:created xsi:type="dcterms:W3CDTF">2020-09-16T01:02:00Z</dcterms:created>
  <dcterms:modified xsi:type="dcterms:W3CDTF">2021-03-23T04:23:00Z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