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258" r:id="rId5"/>
    <p:sldId id="259" r:id="rId6"/>
    <p:sldId id="262" r:id="rId7"/>
    <p:sldId id="273" r:id="rId8"/>
    <p:sldId id="261" r:id="rId9"/>
    <p:sldId id="274" r:id="rId10"/>
    <p:sldId id="263" r:id="rId11"/>
    <p:sldId id="264" r:id="rId12"/>
    <p:sldId id="271" r:id="rId13"/>
    <p:sldId id="265" r:id="rId14"/>
    <p:sldId id="272" r:id="rId15"/>
    <p:sldId id="266" r:id="rId16"/>
    <p:sldId id="267" r:id="rId17"/>
    <p:sldId id="270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B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9" autoAdjust="0"/>
    <p:restoredTop sz="94660"/>
  </p:normalViewPr>
  <p:slideViewPr>
    <p:cSldViewPr snapToGrid="0">
      <p:cViewPr varScale="1">
        <p:scale>
          <a:sx n="71" d="100"/>
          <a:sy n="71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思源黑体 CN Normal" panose="020B0400000000000000" charset="-122"/>
              </a:rPr>
            </a:fld>
            <a:endParaRPr lang="zh-CN" altLang="en-US">
              <a:ea typeface="思源黑体 CN Normal" panose="020B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思源黑体 CN Normal" panose="020B0400000000000000" charset="-122"/>
              </a:rPr>
            </a:fld>
            <a:endParaRPr lang="zh-CN" altLang="en-US">
              <a:ea typeface="思源黑体 CN Normal" panose="020B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94E6-66E9-49DA-88FB-C7E3F384C5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B76D-9055-4900-8278-5E2DD8B4F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94E6-66E9-49DA-88FB-C7E3F384C5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B76D-9055-4900-8278-5E2DD8B4F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94E6-66E9-49DA-88FB-C7E3F384C5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B76D-9055-4900-8278-5E2DD8B4F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93530" y="292590"/>
            <a:ext cx="660901" cy="632007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kumimoji="1" lang="zh-CN" altLang="en-US" sz="1335" b="1" dirty="0">
              <a:solidFill>
                <a:srgbClr val="1F1F1F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4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1438216" y="234879"/>
            <a:ext cx="3787775" cy="7474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MORE THAN TEMPLATE</a:t>
            </a:r>
            <a:endParaRPr lang="en-US" altLang="zh-CN" dirty="0"/>
          </a:p>
          <a:p>
            <a:pPr lvl="0"/>
            <a:r>
              <a:rPr lang="zh-CN" altLang="en-US" dirty="0"/>
              <a:t>点击此处添加副标题</a:t>
            </a:r>
            <a:endParaRPr lang="zh-CN" altLang="en-US" dirty="0"/>
          </a:p>
        </p:txBody>
      </p:sp>
      <p:sp>
        <p:nvSpPr>
          <p:cNvPr id="5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445405" y="273634"/>
            <a:ext cx="798930" cy="6837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pic>
        <p:nvPicPr>
          <p:cNvPr id="6" name="image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5953" y="137377"/>
            <a:ext cx="970273" cy="31284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94E6-66E9-49DA-88FB-C7E3F384C5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B76D-9055-4900-8278-5E2DD8B4F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94E6-66E9-49DA-88FB-C7E3F384C5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B76D-9055-4900-8278-5E2DD8B4F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94E6-66E9-49DA-88FB-C7E3F384C5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B76D-9055-4900-8278-5E2DD8B4F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94E6-66E9-49DA-88FB-C7E3F384C5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B76D-9055-4900-8278-5E2DD8B4F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94E6-66E9-49DA-88FB-C7E3F384C5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B76D-9055-4900-8278-5E2DD8B4F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94E6-66E9-49DA-88FB-C7E3F384C5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B76D-9055-4900-8278-5E2DD8B4F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94E6-66E9-49DA-88FB-C7E3F384C5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B76D-9055-4900-8278-5E2DD8B4F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94E6-66E9-49DA-88FB-C7E3F384C5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B76D-9055-4900-8278-5E2DD8B4F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C9F894E6-66E9-49DA-88FB-C7E3F384C5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E77AB76D-9055-4900-8278-5E2DD8B4FA9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.png"/><Relationship Id="rId7" Type="http://schemas.openxmlformats.org/officeDocument/2006/relationships/image" Target="../media/image28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7.png"/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6.jpeg"/><Relationship Id="rId3" Type="http://schemas.openxmlformats.org/officeDocument/2006/relationships/tags" Target="../tags/tag2.xml"/><Relationship Id="rId2" Type="http://schemas.openxmlformats.org/officeDocument/2006/relationships/image" Target="../media/image5.jpe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4.png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8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72419" y="1937826"/>
            <a:ext cx="9549942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err="1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Artlib</a:t>
            </a:r>
            <a:r>
              <a:rPr lang="en-US" altLang="zh-CN" sz="66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《</a:t>
            </a:r>
            <a:r>
              <a:rPr lang="zh-CN" altLang="en-US" sz="66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世界艺术鉴赏库</a:t>
            </a:r>
            <a:r>
              <a:rPr lang="en-US" altLang="zh-CN" sz="66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》</a:t>
            </a:r>
            <a:endParaRPr lang="en-US" altLang="zh-CN" sz="660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66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     </a:t>
            </a:r>
            <a:r>
              <a:rPr lang="zh-CN" altLang="en-US" sz="54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简介与使用</a:t>
            </a:r>
            <a:endParaRPr lang="zh-CN" altLang="en-US" sz="660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67582" y="55250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cs typeface="思源黑体 CN Normal" panose="020B0400000000000000" charset="-122"/>
              </a:rPr>
              <a:t>艺术品二级页面：</a:t>
            </a:r>
            <a:endParaRPr lang="zh-CN" altLang="en-US" b="1" dirty="0">
              <a:cs typeface="思源黑体 CN Normal" panose="020B040000000000000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7582" y="824972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>
              <a:lnSpc>
                <a:spcPct val="200000"/>
              </a:lnSpc>
            </a:pPr>
            <a:r>
              <a:rPr lang="zh-CN" altLang="en-US" kern="0" dirty="0">
                <a:latin typeface="+mn-ea"/>
                <a:cs typeface="思源黑体 CN Normal" panose="020B0400000000000000" charset="-122"/>
              </a:rPr>
              <a:t>三大类：类型、时期、流派</a:t>
            </a:r>
            <a:endParaRPr lang="en-US" altLang="zh-CN" kern="0" dirty="0">
              <a:latin typeface="+mn-ea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485" y="1594594"/>
            <a:ext cx="4390241" cy="4200032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430501" y="1471303"/>
            <a:ext cx="9446424" cy="4473545"/>
            <a:chOff x="2430501" y="1471303"/>
            <a:chExt cx="9446424" cy="44735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9848" y="1471303"/>
              <a:ext cx="6577077" cy="4473545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430501" y="2649954"/>
              <a:ext cx="832208" cy="34932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>
            <a:xfrm flipV="1">
              <a:off x="3262709" y="2649954"/>
              <a:ext cx="2037139" cy="13186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6716595" y="690960"/>
            <a:ext cx="4520631" cy="1818301"/>
            <a:chOff x="6716595" y="690960"/>
            <a:chExt cx="4520631" cy="1818301"/>
          </a:xfrm>
        </p:grpSpPr>
        <p:sp>
          <p:nvSpPr>
            <p:cNvPr id="18" name="椭圆 17"/>
            <p:cNvSpPr/>
            <p:nvPr/>
          </p:nvSpPr>
          <p:spPr>
            <a:xfrm>
              <a:off x="6716595" y="2117720"/>
              <a:ext cx="852755" cy="39154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19" name="直接箭头连接符 18"/>
            <p:cNvCxnSpPr>
              <a:endCxn id="20" idx="1"/>
            </p:cNvCxnSpPr>
            <p:nvPr/>
          </p:nvCxnSpPr>
          <p:spPr>
            <a:xfrm flipV="1">
              <a:off x="7263829" y="921836"/>
              <a:ext cx="1045262" cy="119588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: 圆角 19"/>
            <p:cNvSpPr/>
            <p:nvPr/>
          </p:nvSpPr>
          <p:spPr>
            <a:xfrm>
              <a:off x="8309091" y="690960"/>
              <a:ext cx="2928135" cy="46175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思源黑体 CN Normal" panose="020B0400000000000000" charset="-122"/>
                </a:rPr>
                <a:t>艺术品总数量</a:t>
              </a:r>
              <a:endParaRPr lang="zh-CN" altLang="en-US" dirty="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873934" y="2250784"/>
            <a:ext cx="6426530" cy="3169458"/>
            <a:chOff x="5412504" y="1365291"/>
            <a:chExt cx="6426530" cy="3169458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2504" y="2661403"/>
              <a:ext cx="6426530" cy="1873346"/>
            </a:xfrm>
            <a:prstGeom prst="rect">
              <a:avLst/>
            </a:prstGeom>
          </p:spPr>
        </p:pic>
        <p:grpSp>
          <p:nvGrpSpPr>
            <p:cNvPr id="26" name="组合 25"/>
            <p:cNvGrpSpPr/>
            <p:nvPr/>
          </p:nvGrpSpPr>
          <p:grpSpPr>
            <a:xfrm>
              <a:off x="6852864" y="1365291"/>
              <a:ext cx="4458984" cy="1388531"/>
              <a:chOff x="6852864" y="1272872"/>
              <a:chExt cx="4458984" cy="1388531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6852864" y="1272872"/>
                <a:ext cx="4458984" cy="1136359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charset="-122"/>
                </a:endParaRPr>
              </a:p>
            </p:txBody>
          </p:sp>
          <p:cxnSp>
            <p:nvCxnSpPr>
              <p:cNvPr id="28" name="直接箭头连接符 27"/>
              <p:cNvCxnSpPr/>
              <p:nvPr/>
            </p:nvCxnSpPr>
            <p:spPr>
              <a:xfrm>
                <a:off x="9082356" y="2409231"/>
                <a:ext cx="0" cy="252172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组合 32"/>
          <p:cNvGrpSpPr/>
          <p:nvPr/>
        </p:nvGrpSpPr>
        <p:grpSpPr>
          <a:xfrm>
            <a:off x="6395753" y="1567316"/>
            <a:ext cx="5499383" cy="4377532"/>
            <a:chOff x="6377542" y="1594594"/>
            <a:chExt cx="5499383" cy="4377532"/>
          </a:xfrm>
        </p:grpSpPr>
        <p:sp>
          <p:nvSpPr>
            <p:cNvPr id="29" name="椭圆 28"/>
            <p:cNvSpPr/>
            <p:nvPr/>
          </p:nvSpPr>
          <p:spPr>
            <a:xfrm>
              <a:off x="10436772" y="1594594"/>
              <a:ext cx="420414" cy="433903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31" name="直接箭头连接符 30"/>
            <p:cNvCxnSpPr>
              <a:stCxn id="29" idx="4"/>
            </p:cNvCxnSpPr>
            <p:nvPr/>
          </p:nvCxnSpPr>
          <p:spPr>
            <a:xfrm>
              <a:off x="10646979" y="2028497"/>
              <a:ext cx="0" cy="48076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7542" y="2498497"/>
              <a:ext cx="5499383" cy="3473629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6463609" y="1569279"/>
            <a:ext cx="5499383" cy="4361775"/>
            <a:chOff x="6467880" y="1596712"/>
            <a:chExt cx="5499383" cy="4361775"/>
          </a:xfrm>
        </p:grpSpPr>
        <p:cxnSp>
          <p:nvCxnSpPr>
            <p:cNvPr id="35" name="直接箭头连接符 34"/>
            <p:cNvCxnSpPr>
              <a:stCxn id="34" idx="4"/>
            </p:cNvCxnSpPr>
            <p:nvPr/>
          </p:nvCxnSpPr>
          <p:spPr>
            <a:xfrm flipH="1">
              <a:off x="11144710" y="2037968"/>
              <a:ext cx="7883" cy="47341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组合 38"/>
            <p:cNvGrpSpPr/>
            <p:nvPr/>
          </p:nvGrpSpPr>
          <p:grpSpPr>
            <a:xfrm>
              <a:off x="6467880" y="1596712"/>
              <a:ext cx="5499383" cy="4361775"/>
              <a:chOff x="6467880" y="1596712"/>
              <a:chExt cx="5499383" cy="4361775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10934503" y="1596712"/>
                <a:ext cx="436180" cy="441256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charset="-122"/>
                </a:endParaRPr>
              </a:p>
            </p:txBody>
          </p:sp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67880" y="2497559"/>
                <a:ext cx="5499383" cy="3460928"/>
              </a:xfrm>
              <a:prstGeom prst="rect">
                <a:avLst/>
              </a:prstGeom>
            </p:spPr>
          </p:pic>
        </p:grpSp>
      </p:grpSp>
      <p:grpSp>
        <p:nvGrpSpPr>
          <p:cNvPr id="42" name="组合 41"/>
          <p:cNvGrpSpPr/>
          <p:nvPr/>
        </p:nvGrpSpPr>
        <p:grpSpPr>
          <a:xfrm>
            <a:off x="6466458" y="1594594"/>
            <a:ext cx="5499383" cy="4350254"/>
            <a:chOff x="6333392" y="1340616"/>
            <a:chExt cx="5499383" cy="4350254"/>
          </a:xfrm>
        </p:grpSpPr>
        <p:cxnSp>
          <p:nvCxnSpPr>
            <p:cNvPr id="37" name="直接箭头连接符 36"/>
            <p:cNvCxnSpPr/>
            <p:nvPr/>
          </p:nvCxnSpPr>
          <p:spPr>
            <a:xfrm flipH="1">
              <a:off x="11467229" y="1785243"/>
              <a:ext cx="7882" cy="43568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组合 40"/>
            <p:cNvGrpSpPr/>
            <p:nvPr/>
          </p:nvGrpSpPr>
          <p:grpSpPr>
            <a:xfrm>
              <a:off x="6333392" y="1340616"/>
              <a:ext cx="5499383" cy="4350254"/>
              <a:chOff x="6333392" y="1340616"/>
              <a:chExt cx="5499383" cy="4350254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11255287" y="1340616"/>
                <a:ext cx="437914" cy="431103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思源黑体 CN Normal" panose="020B0400000000000000" charset="-122"/>
                </a:endParaRPr>
              </a:p>
            </p:txBody>
          </p:sp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33392" y="2229942"/>
                <a:ext cx="5499383" cy="3460928"/>
              </a:xfrm>
              <a:prstGeom prst="rect">
                <a:avLst/>
              </a:prstGeom>
            </p:spPr>
          </p:pic>
        </p:grpSp>
      </p:grpSp>
      <p:sp>
        <p:nvSpPr>
          <p:cNvPr id="47" name="矩形 46"/>
          <p:cNvSpPr/>
          <p:nvPr/>
        </p:nvSpPr>
        <p:spPr>
          <a:xfrm>
            <a:off x="5342560" y="6287785"/>
            <a:ext cx="1530851" cy="452063"/>
          </a:xfrm>
          <a:prstGeom prst="rect">
            <a:avLst/>
          </a:prstGeom>
          <a:blipFill dpi="0" rotWithShape="1">
            <a:blip r:embed="rId7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r="27838"/>
          <a:stretch>
            <a:fillRect/>
          </a:stretch>
        </p:blipFill>
        <p:spPr>
          <a:xfrm>
            <a:off x="1683984" y="863600"/>
            <a:ext cx="9677292" cy="401536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1605" y="370440"/>
            <a:ext cx="247904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cs typeface="思源黑体 CN Normal" panose="020B0400000000000000" charset="-122"/>
              </a:rPr>
              <a:t>艺术品</a:t>
            </a:r>
            <a:endParaRPr lang="zh-CN" altLang="en-US" dirty="0">
              <a:cs typeface="思源黑体 CN Normal" panose="020B0400000000000000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4171" y="1194657"/>
            <a:ext cx="2130004" cy="1506817"/>
            <a:chOff x="116721" y="1194657"/>
            <a:chExt cx="2130004" cy="1506817"/>
          </a:xfrm>
        </p:grpSpPr>
        <p:grpSp>
          <p:nvGrpSpPr>
            <p:cNvPr id="18" name="组合 17"/>
            <p:cNvGrpSpPr/>
            <p:nvPr/>
          </p:nvGrpSpPr>
          <p:grpSpPr>
            <a:xfrm>
              <a:off x="133564" y="1194657"/>
              <a:ext cx="2113161" cy="818049"/>
              <a:chOff x="133564" y="1194657"/>
              <a:chExt cx="2113161" cy="818049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1887415" y="1194657"/>
                <a:ext cx="359310" cy="332423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charset="-122"/>
                </a:endParaRPr>
              </a:p>
            </p:txBody>
          </p:sp>
          <p:cxnSp>
            <p:nvCxnSpPr>
              <p:cNvPr id="8" name="直接箭头连接符 7"/>
              <p:cNvCxnSpPr>
                <a:stCxn id="5" idx="2"/>
              </p:cNvCxnSpPr>
              <p:nvPr/>
            </p:nvCxnSpPr>
            <p:spPr>
              <a:xfrm flipH="1">
                <a:off x="1294545" y="1360869"/>
                <a:ext cx="592870" cy="308452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矩形: 圆角 9"/>
              <p:cNvSpPr/>
              <p:nvPr/>
            </p:nvSpPr>
            <p:spPr>
              <a:xfrm>
                <a:off x="133564" y="1442720"/>
                <a:ext cx="1160980" cy="56998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  <a:alpha val="8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cs typeface="思源黑体 CN Normal" panose="020B0400000000000000" charset="-122"/>
                  </a:rPr>
                  <a:t>作品基本信息</a:t>
                </a:r>
                <a:endParaRPr lang="zh-CN" altLang="en-US" dirty="0">
                  <a:solidFill>
                    <a:schemeClr val="tx1"/>
                  </a:solidFill>
                  <a:cs typeface="思源黑体 CN Normal" panose="020B0400000000000000" charset="-122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16721" y="1632903"/>
              <a:ext cx="2068811" cy="1068571"/>
              <a:chOff x="116721" y="1632903"/>
              <a:chExt cx="2068811" cy="1068571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1870572" y="1632903"/>
                <a:ext cx="314960" cy="284480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charset="-122"/>
                </a:endParaRPr>
              </a:p>
            </p:txBody>
          </p:sp>
          <p:cxnSp>
            <p:nvCxnSpPr>
              <p:cNvPr id="9" name="直接箭头连接符 8"/>
              <p:cNvCxnSpPr/>
              <p:nvPr/>
            </p:nvCxnSpPr>
            <p:spPr>
              <a:xfrm flipH="1">
                <a:off x="1277701" y="1846495"/>
                <a:ext cx="592871" cy="332423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矩形: 圆角 10"/>
              <p:cNvSpPr/>
              <p:nvPr/>
            </p:nvSpPr>
            <p:spPr>
              <a:xfrm>
                <a:off x="116721" y="2131488"/>
                <a:ext cx="1160980" cy="56998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cs typeface="思源黑体 CN Normal" panose="020B0400000000000000" charset="-122"/>
                  </a:rPr>
                  <a:t>作品简介</a:t>
                </a:r>
                <a:endParaRPr lang="zh-CN" altLang="en-US" dirty="0">
                  <a:solidFill>
                    <a:schemeClr val="tx1"/>
                  </a:solidFill>
                  <a:cs typeface="思源黑体 CN Normal" panose="020B0400000000000000" charset="-122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2848875" y="246123"/>
            <a:ext cx="6689606" cy="5876371"/>
            <a:chOff x="2848875" y="246123"/>
            <a:chExt cx="6689606" cy="5876371"/>
          </a:xfrm>
        </p:grpSpPr>
        <p:sp>
          <p:nvSpPr>
            <p:cNvPr id="12" name="椭圆 11"/>
            <p:cNvSpPr/>
            <p:nvPr/>
          </p:nvSpPr>
          <p:spPr>
            <a:xfrm>
              <a:off x="2848875" y="1775143"/>
              <a:ext cx="314960" cy="28448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V="1">
              <a:off x="3126787" y="680720"/>
              <a:ext cx="1057391" cy="116577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: 圆角 14"/>
            <p:cNvSpPr/>
            <p:nvPr/>
          </p:nvSpPr>
          <p:spPr>
            <a:xfrm>
              <a:off x="4267710" y="246123"/>
              <a:ext cx="4780461" cy="50343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思源黑体 CN Normal" panose="020B0400000000000000" charset="-122"/>
                </a:rPr>
                <a:t>可进入艺术家页面，了解艺术家的详细信息</a:t>
              </a:r>
              <a:endParaRPr lang="zh-CN" altLang="en-US" dirty="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7710" y="1023182"/>
              <a:ext cx="5270771" cy="5099312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3168827" y="246123"/>
            <a:ext cx="6386497" cy="6757810"/>
            <a:chOff x="3168827" y="246123"/>
            <a:chExt cx="6386497" cy="6757810"/>
          </a:xfrm>
        </p:grpSpPr>
        <p:sp>
          <p:nvSpPr>
            <p:cNvPr id="20" name="椭圆 19"/>
            <p:cNvSpPr/>
            <p:nvPr/>
          </p:nvSpPr>
          <p:spPr>
            <a:xfrm>
              <a:off x="3168827" y="3215811"/>
              <a:ext cx="838094" cy="400692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22" name="直接箭头连接符 21"/>
            <p:cNvCxnSpPr/>
            <p:nvPr/>
          </p:nvCxnSpPr>
          <p:spPr>
            <a:xfrm flipV="1">
              <a:off x="3747426" y="2835667"/>
              <a:ext cx="489170" cy="38014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4553" y="863600"/>
              <a:ext cx="5270771" cy="6140333"/>
            </a:xfrm>
            <a:prstGeom prst="rect">
              <a:avLst/>
            </a:prstGeom>
          </p:spPr>
        </p:pic>
        <p:sp>
          <p:nvSpPr>
            <p:cNvPr id="25" name="矩形: 圆角 24"/>
            <p:cNvSpPr/>
            <p:nvPr/>
          </p:nvSpPr>
          <p:spPr>
            <a:xfrm>
              <a:off x="4309202" y="246123"/>
              <a:ext cx="4780461" cy="50343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思源黑体 CN Normal" panose="020B0400000000000000" charset="-122"/>
                </a:rPr>
                <a:t>可进入艺术机构页面，了解机构的详细信息</a:t>
              </a:r>
              <a:endParaRPr lang="zh-CN" altLang="en-US" dirty="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028052" y="4023589"/>
            <a:ext cx="1963959" cy="2153691"/>
            <a:chOff x="2028052" y="4067503"/>
            <a:chExt cx="1963959" cy="2153691"/>
          </a:xfrm>
        </p:grpSpPr>
        <p:sp>
          <p:nvSpPr>
            <p:cNvPr id="27" name="椭圆 26"/>
            <p:cNvSpPr/>
            <p:nvPr/>
          </p:nvSpPr>
          <p:spPr>
            <a:xfrm>
              <a:off x="3048395" y="4067503"/>
              <a:ext cx="649127" cy="29429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29" name="直接箭头连接符 28"/>
            <p:cNvCxnSpPr/>
            <p:nvPr/>
          </p:nvCxnSpPr>
          <p:spPr>
            <a:xfrm>
              <a:off x="3372958" y="4361793"/>
              <a:ext cx="0" cy="89337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: 圆角 30"/>
            <p:cNvSpPr/>
            <p:nvPr/>
          </p:nvSpPr>
          <p:spPr>
            <a:xfrm>
              <a:off x="2028052" y="5306794"/>
              <a:ext cx="1963959" cy="9144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tx1"/>
                  </a:solidFill>
                  <a:cs typeface="思源黑体 CN Normal" panose="020B0400000000000000" charset="-122"/>
                </a:rPr>
                <a:t>下载高清大图</a:t>
              </a:r>
              <a:endParaRPr lang="zh-CN" altLang="en-US" sz="2000" dirty="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546" y="1639818"/>
            <a:ext cx="4568612" cy="4329834"/>
          </a:xfrm>
          <a:prstGeom prst="rect">
            <a:avLst/>
          </a:prstGeom>
        </p:spPr>
      </p:pic>
      <p:sp>
        <p:nvSpPr>
          <p:cNvPr id="43" name="椭圆 42"/>
          <p:cNvSpPr/>
          <p:nvPr/>
        </p:nvSpPr>
        <p:spPr>
          <a:xfrm>
            <a:off x="2386453" y="2730911"/>
            <a:ext cx="984073" cy="348829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5871" y="439489"/>
            <a:ext cx="29546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cs typeface="思源黑体 CN Normal" panose="020B0400000000000000" charset="-122"/>
              </a:rPr>
              <a:t>艺术家二级页面：</a:t>
            </a:r>
            <a:endParaRPr lang="en-US" altLang="zh-CN" b="1" dirty="0">
              <a:cs typeface="思源黑体 CN Normal" panose="020B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kern="0" dirty="0">
                <a:latin typeface="+mn-ea"/>
                <a:cs typeface="思源黑体 CN Normal" panose="020B0400000000000000" charset="-122"/>
              </a:rPr>
              <a:t>艺术家：时期、流派、国籍</a:t>
            </a:r>
            <a:endParaRPr lang="en-US" altLang="zh-CN" kern="0" dirty="0">
              <a:latin typeface="+mn-ea"/>
              <a:cs typeface="思源黑体 CN Normal" panose="020B0400000000000000" charset="-122"/>
            </a:endParaRPr>
          </a:p>
          <a:p>
            <a:endParaRPr lang="zh-CN" altLang="en-US" b="1" dirty="0">
              <a:cs typeface="思源黑体 CN Normal" panose="020B0400000000000000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09921" y="1427872"/>
            <a:ext cx="8745252" cy="4639477"/>
            <a:chOff x="-1974927" y="100390"/>
            <a:chExt cx="8745252" cy="463947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37" y="100390"/>
              <a:ext cx="6738288" cy="4639477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>
              <a:off x="2430501" y="2618423"/>
              <a:ext cx="832208" cy="34932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tx1">
                  <a:alpha val="8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6" name="直接箭头连接符 5"/>
            <p:cNvCxnSpPr/>
            <p:nvPr/>
          </p:nvCxnSpPr>
          <p:spPr>
            <a:xfrm flipV="1">
              <a:off x="-1974927" y="1379329"/>
              <a:ext cx="2037139" cy="13186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6716595" y="690960"/>
            <a:ext cx="4520631" cy="1818301"/>
            <a:chOff x="6716595" y="690960"/>
            <a:chExt cx="4520631" cy="1818301"/>
          </a:xfrm>
        </p:grpSpPr>
        <p:sp>
          <p:nvSpPr>
            <p:cNvPr id="9" name="椭圆 8"/>
            <p:cNvSpPr/>
            <p:nvPr/>
          </p:nvSpPr>
          <p:spPr>
            <a:xfrm>
              <a:off x="6716595" y="2117720"/>
              <a:ext cx="852755" cy="39154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10" name="直接箭头连接符 9"/>
            <p:cNvCxnSpPr>
              <a:endCxn id="11" idx="1"/>
            </p:cNvCxnSpPr>
            <p:nvPr/>
          </p:nvCxnSpPr>
          <p:spPr>
            <a:xfrm flipV="1">
              <a:off x="7263829" y="921836"/>
              <a:ext cx="1045262" cy="119588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: 圆角 10"/>
            <p:cNvSpPr/>
            <p:nvPr/>
          </p:nvSpPr>
          <p:spPr>
            <a:xfrm>
              <a:off x="8309091" y="690960"/>
              <a:ext cx="2928135" cy="46175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思源黑体 CN Normal" panose="020B0400000000000000" charset="-122"/>
                </a:rPr>
                <a:t>艺术家总数量</a:t>
              </a:r>
              <a:endParaRPr lang="zh-CN" altLang="en-US" dirty="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939558" y="2067863"/>
            <a:ext cx="6426530" cy="3169458"/>
            <a:chOff x="5412504" y="1365291"/>
            <a:chExt cx="6426530" cy="316945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2504" y="2661403"/>
              <a:ext cx="6426530" cy="1873346"/>
            </a:xfrm>
            <a:prstGeom prst="rect">
              <a:avLst/>
            </a:prstGeom>
          </p:spPr>
        </p:pic>
        <p:grpSp>
          <p:nvGrpSpPr>
            <p:cNvPr id="14" name="组合 13"/>
            <p:cNvGrpSpPr/>
            <p:nvPr/>
          </p:nvGrpSpPr>
          <p:grpSpPr>
            <a:xfrm>
              <a:off x="6852864" y="1365291"/>
              <a:ext cx="4458984" cy="1388531"/>
              <a:chOff x="6852864" y="1272872"/>
              <a:chExt cx="4458984" cy="1388531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6852864" y="1272872"/>
                <a:ext cx="4458984" cy="1136359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charset="-122"/>
                </a:endParaRPr>
              </a:p>
            </p:txBody>
          </p:sp>
          <p:cxnSp>
            <p:nvCxnSpPr>
              <p:cNvPr id="16" name="直接箭头连接符 15"/>
              <p:cNvCxnSpPr/>
              <p:nvPr/>
            </p:nvCxnSpPr>
            <p:spPr>
              <a:xfrm>
                <a:off x="9082356" y="2409231"/>
                <a:ext cx="0" cy="252172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组合 41"/>
          <p:cNvGrpSpPr/>
          <p:nvPr/>
        </p:nvGrpSpPr>
        <p:grpSpPr>
          <a:xfrm>
            <a:off x="6571598" y="1540773"/>
            <a:ext cx="5494630" cy="4414636"/>
            <a:chOff x="6687410" y="1619475"/>
            <a:chExt cx="5494630" cy="4414636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7410" y="2564195"/>
              <a:ext cx="5494630" cy="3469916"/>
            </a:xfrm>
            <a:prstGeom prst="rect">
              <a:avLst/>
            </a:prstGeom>
          </p:spPr>
        </p:pic>
        <p:grpSp>
          <p:nvGrpSpPr>
            <p:cNvPr id="40" name="组合 39"/>
            <p:cNvGrpSpPr/>
            <p:nvPr/>
          </p:nvGrpSpPr>
          <p:grpSpPr>
            <a:xfrm>
              <a:off x="10174459" y="1619475"/>
              <a:ext cx="406300" cy="925788"/>
              <a:chOff x="10150695" y="1524965"/>
              <a:chExt cx="406300" cy="925788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10150695" y="1524965"/>
                <a:ext cx="406300" cy="451394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charset="-122"/>
                </a:endParaRPr>
              </a:p>
            </p:txBody>
          </p:sp>
          <p:cxnSp>
            <p:nvCxnSpPr>
              <p:cNvPr id="38" name="直接箭头连接符 37"/>
              <p:cNvCxnSpPr/>
              <p:nvPr/>
            </p:nvCxnSpPr>
            <p:spPr>
              <a:xfrm>
                <a:off x="10366550" y="1987480"/>
                <a:ext cx="3856" cy="463273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组合 20"/>
          <p:cNvGrpSpPr/>
          <p:nvPr/>
        </p:nvGrpSpPr>
        <p:grpSpPr>
          <a:xfrm>
            <a:off x="6522272" y="1549425"/>
            <a:ext cx="5499383" cy="4375755"/>
            <a:chOff x="11071456" y="2857246"/>
            <a:chExt cx="5499383" cy="4375755"/>
          </a:xfrm>
        </p:grpSpPr>
        <p:cxnSp>
          <p:nvCxnSpPr>
            <p:cNvPr id="22" name="直接箭头连接符 21"/>
            <p:cNvCxnSpPr>
              <a:stCxn id="24" idx="4"/>
            </p:cNvCxnSpPr>
            <p:nvPr/>
          </p:nvCxnSpPr>
          <p:spPr>
            <a:xfrm>
              <a:off x="15296941" y="3308640"/>
              <a:ext cx="3856" cy="463273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组合 22"/>
            <p:cNvGrpSpPr/>
            <p:nvPr/>
          </p:nvGrpSpPr>
          <p:grpSpPr>
            <a:xfrm>
              <a:off x="11071456" y="2857246"/>
              <a:ext cx="5499383" cy="4375755"/>
              <a:chOff x="11071456" y="2857246"/>
              <a:chExt cx="5499383" cy="4375755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15093791" y="2857246"/>
                <a:ext cx="406300" cy="451394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charset="-122"/>
                </a:endParaRPr>
              </a:p>
            </p:txBody>
          </p:sp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1456" y="3772073"/>
                <a:ext cx="5499383" cy="3460928"/>
              </a:xfrm>
              <a:prstGeom prst="rect">
                <a:avLst/>
              </a:prstGeom>
            </p:spPr>
          </p:pic>
        </p:grpSp>
      </p:grpSp>
      <p:grpSp>
        <p:nvGrpSpPr>
          <p:cNvPr id="27" name="组合 26"/>
          <p:cNvGrpSpPr/>
          <p:nvPr/>
        </p:nvGrpSpPr>
        <p:grpSpPr>
          <a:xfrm>
            <a:off x="6516343" y="1561064"/>
            <a:ext cx="5499383" cy="4346865"/>
            <a:chOff x="6288418" y="1344825"/>
            <a:chExt cx="5499383" cy="4346865"/>
          </a:xfrm>
        </p:grpSpPr>
        <p:cxnSp>
          <p:nvCxnSpPr>
            <p:cNvPr id="28" name="直接箭头连接符 27"/>
            <p:cNvCxnSpPr/>
            <p:nvPr/>
          </p:nvCxnSpPr>
          <p:spPr>
            <a:xfrm flipH="1">
              <a:off x="11063391" y="1784460"/>
              <a:ext cx="7882" cy="43568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组合 28"/>
            <p:cNvGrpSpPr/>
            <p:nvPr/>
          </p:nvGrpSpPr>
          <p:grpSpPr>
            <a:xfrm>
              <a:off x="6288418" y="1344825"/>
              <a:ext cx="5499383" cy="4346865"/>
              <a:chOff x="6288418" y="1344825"/>
              <a:chExt cx="5499383" cy="4346865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10836791" y="1344825"/>
                <a:ext cx="437914" cy="431103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思源黑体 CN Normal" panose="020B0400000000000000" charset="-122"/>
                </a:endParaRPr>
              </a:p>
            </p:txBody>
          </p:sp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88418" y="2230762"/>
                <a:ext cx="5499383" cy="3460928"/>
              </a:xfrm>
              <a:prstGeom prst="rect">
                <a:avLst/>
              </a:prstGeom>
            </p:spPr>
          </p:pic>
        </p:grpSp>
      </p:grpSp>
      <p:grpSp>
        <p:nvGrpSpPr>
          <p:cNvPr id="36" name="组合 35"/>
          <p:cNvGrpSpPr/>
          <p:nvPr/>
        </p:nvGrpSpPr>
        <p:grpSpPr>
          <a:xfrm>
            <a:off x="6567272" y="1578243"/>
            <a:ext cx="5481996" cy="4338733"/>
            <a:chOff x="6574988" y="1554591"/>
            <a:chExt cx="5481996" cy="4338733"/>
          </a:xfrm>
        </p:grpSpPr>
        <p:cxnSp>
          <p:nvCxnSpPr>
            <p:cNvPr id="33" name="直接箭头连接符 32"/>
            <p:cNvCxnSpPr/>
            <p:nvPr/>
          </p:nvCxnSpPr>
          <p:spPr>
            <a:xfrm flipH="1">
              <a:off x="11745768" y="1985950"/>
              <a:ext cx="7882" cy="43568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11526257" y="1554591"/>
              <a:ext cx="437914" cy="431103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思源黑体 CN Normal" panose="020B0400000000000000" charset="-122"/>
              </a:endParaRPr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4988" y="2421631"/>
              <a:ext cx="5481996" cy="3471693"/>
            </a:xfrm>
            <a:prstGeom prst="rect">
              <a:avLst/>
            </a:prstGeom>
          </p:spPr>
        </p:pic>
      </p:grpSp>
      <p:sp>
        <p:nvSpPr>
          <p:cNvPr id="45" name="矩形 44"/>
          <p:cNvSpPr/>
          <p:nvPr/>
        </p:nvSpPr>
        <p:spPr>
          <a:xfrm>
            <a:off x="5342560" y="6287785"/>
            <a:ext cx="1530851" cy="452063"/>
          </a:xfrm>
          <a:prstGeom prst="rect">
            <a:avLst/>
          </a:prstGeom>
          <a:blipFill dpi="0" rotWithShape="1">
            <a:blip r:embed="rId8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3379" y="46245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cs typeface="思源黑体 CN Normal" panose="020B0400000000000000" charset="-122"/>
              </a:rPr>
              <a:t>艺术家</a:t>
            </a:r>
            <a:endParaRPr lang="zh-CN" altLang="en-US" dirty="0"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4499" y="992130"/>
            <a:ext cx="5454930" cy="5207268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357120" y="831788"/>
            <a:ext cx="9721006" cy="5313160"/>
            <a:chOff x="2357120" y="831788"/>
            <a:chExt cx="9721006" cy="5313160"/>
          </a:xfrm>
        </p:grpSpPr>
        <p:grpSp>
          <p:nvGrpSpPr>
            <p:cNvPr id="9" name="组合 8"/>
            <p:cNvGrpSpPr/>
            <p:nvPr/>
          </p:nvGrpSpPr>
          <p:grpSpPr>
            <a:xfrm>
              <a:off x="2357120" y="1253447"/>
              <a:ext cx="4619033" cy="1144313"/>
              <a:chOff x="2357120" y="1253447"/>
              <a:chExt cx="4619033" cy="1144313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357120" y="1879600"/>
                <a:ext cx="660400" cy="518160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charset="-122"/>
                </a:endParaRPr>
              </a:p>
            </p:txBody>
          </p:sp>
          <p:cxnSp>
            <p:nvCxnSpPr>
              <p:cNvPr id="6" name="直接箭头连接符 5"/>
              <p:cNvCxnSpPr>
                <a:stCxn id="4" idx="7"/>
              </p:cNvCxnSpPr>
              <p:nvPr/>
            </p:nvCxnSpPr>
            <p:spPr>
              <a:xfrm flipV="1">
                <a:off x="2920807" y="1253447"/>
                <a:ext cx="4055346" cy="702036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矩形: 圆角 6"/>
            <p:cNvSpPr/>
            <p:nvPr/>
          </p:nvSpPr>
          <p:spPr>
            <a:xfrm>
              <a:off x="6983116" y="831788"/>
              <a:ext cx="4585585" cy="68878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思源黑体 CN Normal" panose="020B0400000000000000" charset="-122"/>
                </a:rPr>
                <a:t>进入艺术品页面，浏览艺术家的所有作品</a:t>
              </a:r>
              <a:endParaRPr lang="zh-CN" altLang="en-US" dirty="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66043" y="1604465"/>
              <a:ext cx="5512083" cy="4540483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3031446" y="871890"/>
            <a:ext cx="9160554" cy="3653725"/>
            <a:chOff x="3031446" y="871890"/>
            <a:chExt cx="9160554" cy="3653725"/>
          </a:xfrm>
        </p:grpSpPr>
        <p:grpSp>
          <p:nvGrpSpPr>
            <p:cNvPr id="10" name="组合 9"/>
            <p:cNvGrpSpPr/>
            <p:nvPr/>
          </p:nvGrpSpPr>
          <p:grpSpPr>
            <a:xfrm>
              <a:off x="3031446" y="1341021"/>
              <a:ext cx="3951670" cy="1056739"/>
              <a:chOff x="2357120" y="1253447"/>
              <a:chExt cx="4619033" cy="1144313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2357120" y="1879600"/>
                <a:ext cx="660400" cy="518160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charset="-122"/>
                </a:endParaRPr>
              </a:p>
            </p:txBody>
          </p:sp>
          <p:cxnSp>
            <p:nvCxnSpPr>
              <p:cNvPr id="12" name="直接箭头连接符 11"/>
              <p:cNvCxnSpPr>
                <a:stCxn id="11" idx="7"/>
              </p:cNvCxnSpPr>
              <p:nvPr/>
            </p:nvCxnSpPr>
            <p:spPr>
              <a:xfrm flipV="1">
                <a:off x="2920807" y="1253447"/>
                <a:ext cx="4055346" cy="702036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矩形: 圆角 12"/>
            <p:cNvSpPr/>
            <p:nvPr/>
          </p:nvSpPr>
          <p:spPr>
            <a:xfrm>
              <a:off x="6976153" y="871890"/>
              <a:ext cx="5215847" cy="64868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思源黑体 CN Normal" panose="020B0400000000000000" charset="-122"/>
                </a:rPr>
                <a:t>进入故事页面，浏览与艺术家的相关的所有故事</a:t>
              </a:r>
              <a:endParaRPr lang="zh-CN" altLang="en-US" dirty="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6043" y="1604465"/>
              <a:ext cx="5550185" cy="2921150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5342560" y="6287785"/>
            <a:ext cx="1530851" cy="452063"/>
          </a:xfrm>
          <a:prstGeom prst="rect">
            <a:avLst/>
          </a:prstGeom>
          <a:blipFill dpi="0" rotWithShape="1">
            <a:blip r:embed="rId4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42703" y="452906"/>
            <a:ext cx="2031325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cs typeface="思源黑体 CN Normal" panose="020B0400000000000000" charset="-122"/>
              </a:rPr>
              <a:t>艺术家二级页面：</a:t>
            </a:r>
            <a:endParaRPr lang="en-US" altLang="zh-CN" b="1" dirty="0">
              <a:cs typeface="思源黑体 CN Normal" panose="020B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kern="0" dirty="0">
                <a:latin typeface="+mn-ea"/>
                <a:cs typeface="思源黑体 CN Normal" panose="020B0400000000000000" charset="-122"/>
              </a:rPr>
              <a:t>机构：类型、国别</a:t>
            </a:r>
            <a:endParaRPr lang="en-US" altLang="zh-CN" kern="0" dirty="0">
              <a:latin typeface="+mn-ea"/>
              <a:cs typeface="思源黑体 CN Normal" panose="020B0400000000000000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171" y="1465171"/>
            <a:ext cx="4733458" cy="451805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574028" y="1146817"/>
            <a:ext cx="8730254" cy="5150115"/>
            <a:chOff x="2574028" y="1149138"/>
            <a:chExt cx="8730254" cy="5150115"/>
          </a:xfrm>
        </p:grpSpPr>
        <p:sp>
          <p:nvSpPr>
            <p:cNvPr id="4" name="椭圆 3"/>
            <p:cNvSpPr/>
            <p:nvPr/>
          </p:nvSpPr>
          <p:spPr>
            <a:xfrm>
              <a:off x="2574028" y="2630184"/>
              <a:ext cx="847266" cy="441789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6" name="直接箭头连接符 5"/>
            <p:cNvCxnSpPr>
              <a:stCxn id="4" idx="6"/>
            </p:cNvCxnSpPr>
            <p:nvPr/>
          </p:nvCxnSpPr>
          <p:spPr>
            <a:xfrm flipV="1">
              <a:off x="3421294" y="2722652"/>
              <a:ext cx="2383605" cy="128427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4899" y="1149138"/>
              <a:ext cx="5499383" cy="5150115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6904507" y="576782"/>
            <a:ext cx="4399775" cy="1537365"/>
            <a:chOff x="6837451" y="1027755"/>
            <a:chExt cx="4399775" cy="1537365"/>
          </a:xfrm>
        </p:grpSpPr>
        <p:sp>
          <p:nvSpPr>
            <p:cNvPr id="11" name="椭圆 10"/>
            <p:cNvSpPr/>
            <p:nvPr/>
          </p:nvSpPr>
          <p:spPr>
            <a:xfrm>
              <a:off x="6837451" y="2173579"/>
              <a:ext cx="852755" cy="39154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12" name="直接箭头连接符 11"/>
            <p:cNvCxnSpPr/>
            <p:nvPr/>
          </p:nvCxnSpPr>
          <p:spPr>
            <a:xfrm flipV="1">
              <a:off x="7433629" y="1447566"/>
              <a:ext cx="875462" cy="76034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: 圆角 12"/>
            <p:cNvSpPr/>
            <p:nvPr/>
          </p:nvSpPr>
          <p:spPr>
            <a:xfrm>
              <a:off x="8309091" y="1027755"/>
              <a:ext cx="2928135" cy="46175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思源黑体 CN Normal" panose="020B0400000000000000" charset="-122"/>
                </a:rPr>
                <a:t>艺术机构总数量</a:t>
              </a:r>
              <a:endParaRPr lang="zh-CN" altLang="en-US" dirty="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241169" y="1722606"/>
            <a:ext cx="5834889" cy="2838884"/>
            <a:chOff x="5412504" y="1365291"/>
            <a:chExt cx="6426530" cy="316945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2504" y="2661403"/>
              <a:ext cx="6426530" cy="1873346"/>
            </a:xfrm>
            <a:prstGeom prst="rect">
              <a:avLst/>
            </a:prstGeom>
          </p:spPr>
        </p:pic>
        <p:grpSp>
          <p:nvGrpSpPr>
            <p:cNvPr id="18" name="组合 17"/>
            <p:cNvGrpSpPr/>
            <p:nvPr/>
          </p:nvGrpSpPr>
          <p:grpSpPr>
            <a:xfrm>
              <a:off x="6852864" y="1365291"/>
              <a:ext cx="4458984" cy="1388531"/>
              <a:chOff x="6852864" y="1272872"/>
              <a:chExt cx="4458984" cy="1388531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6852864" y="1272872"/>
                <a:ext cx="4458984" cy="1136359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charset="-122"/>
                </a:endParaRPr>
              </a:p>
            </p:txBody>
          </p:sp>
          <p:cxnSp>
            <p:nvCxnSpPr>
              <p:cNvPr id="20" name="直接箭头连接符 19"/>
              <p:cNvCxnSpPr/>
              <p:nvPr/>
            </p:nvCxnSpPr>
            <p:spPr>
              <a:xfrm>
                <a:off x="9082356" y="2409231"/>
                <a:ext cx="0" cy="252172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组合 25"/>
          <p:cNvGrpSpPr/>
          <p:nvPr/>
        </p:nvGrpSpPr>
        <p:grpSpPr>
          <a:xfrm>
            <a:off x="6740630" y="1240566"/>
            <a:ext cx="5451370" cy="4184071"/>
            <a:chOff x="6716912" y="1249776"/>
            <a:chExt cx="5451370" cy="4184071"/>
          </a:xfrm>
        </p:grpSpPr>
        <p:grpSp>
          <p:nvGrpSpPr>
            <p:cNvPr id="24" name="组合 23"/>
            <p:cNvGrpSpPr/>
            <p:nvPr/>
          </p:nvGrpSpPr>
          <p:grpSpPr>
            <a:xfrm>
              <a:off x="10499835" y="1249776"/>
              <a:ext cx="336331" cy="668600"/>
              <a:chOff x="10499835" y="1249776"/>
              <a:chExt cx="336331" cy="668600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10499835" y="1249776"/>
                <a:ext cx="336331" cy="329739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思源黑体 CN Normal" panose="020B0400000000000000" charset="-122"/>
                </a:endParaRPr>
              </a:p>
            </p:txBody>
          </p:sp>
          <p:cxnSp>
            <p:nvCxnSpPr>
              <p:cNvPr id="23" name="直接箭头连接符 22"/>
              <p:cNvCxnSpPr>
                <a:stCxn id="21" idx="4"/>
              </p:cNvCxnSpPr>
              <p:nvPr/>
            </p:nvCxnSpPr>
            <p:spPr>
              <a:xfrm flipH="1">
                <a:off x="10668000" y="1579515"/>
                <a:ext cx="1" cy="338861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6912" y="2009904"/>
              <a:ext cx="5451370" cy="3423943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6123157" y="1240566"/>
            <a:ext cx="6070912" cy="3839171"/>
            <a:chOff x="6146456" y="1218890"/>
            <a:chExt cx="6070912" cy="3839171"/>
          </a:xfrm>
        </p:grpSpPr>
        <p:sp>
          <p:nvSpPr>
            <p:cNvPr id="29" name="椭圆 28"/>
            <p:cNvSpPr/>
            <p:nvPr/>
          </p:nvSpPr>
          <p:spPr>
            <a:xfrm>
              <a:off x="10873358" y="1218890"/>
              <a:ext cx="336331" cy="329739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思源黑体 CN Normal" panose="020B0400000000000000" charset="-122"/>
              </a:endParaRPr>
            </a:p>
          </p:txBody>
        </p:sp>
        <p:cxnSp>
          <p:nvCxnSpPr>
            <p:cNvPr id="30" name="直接箭头连接符 29"/>
            <p:cNvCxnSpPr/>
            <p:nvPr/>
          </p:nvCxnSpPr>
          <p:spPr>
            <a:xfrm flipH="1">
              <a:off x="11041522" y="1567091"/>
              <a:ext cx="1" cy="33886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6456" y="2009904"/>
              <a:ext cx="6070912" cy="3048157"/>
            </a:xfrm>
            <a:prstGeom prst="rect">
              <a:avLst/>
            </a:prstGeom>
          </p:spPr>
        </p:pic>
      </p:grpSp>
      <p:sp>
        <p:nvSpPr>
          <p:cNvPr id="33" name="矩形 32"/>
          <p:cNvSpPr/>
          <p:nvPr/>
        </p:nvSpPr>
        <p:spPr>
          <a:xfrm>
            <a:off x="5342560" y="6287785"/>
            <a:ext cx="1530851" cy="452063"/>
          </a:xfrm>
          <a:prstGeom prst="rect">
            <a:avLst/>
          </a:prstGeom>
          <a:blipFill dpi="0" rotWithShape="1">
            <a:blip r:embed="rId6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b="29621"/>
          <a:stretch>
            <a:fillRect/>
          </a:stretch>
        </p:blipFill>
        <p:spPr>
          <a:xfrm>
            <a:off x="870421" y="1174840"/>
            <a:ext cx="8622900" cy="529420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54917" y="128623"/>
            <a:ext cx="27238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cs typeface="思源黑体 CN Normal" panose="020B0400000000000000" charset="-122"/>
              </a:rPr>
              <a:t>艺术品二级页面：</a:t>
            </a:r>
            <a:endParaRPr lang="en-US" altLang="zh-CN" b="1" dirty="0">
              <a:cs typeface="思源黑体 CN Normal" panose="020B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kern="0" dirty="0">
                <a:latin typeface="+mn-ea"/>
                <a:cs typeface="思源黑体 CN Normal" panose="020B0400000000000000" charset="-122"/>
              </a:rPr>
              <a:t>资讯：新闻、展览、艺博</a:t>
            </a:r>
            <a:endParaRPr lang="zh-CN" altLang="en-US" kern="0" dirty="0">
              <a:latin typeface="+mn-ea"/>
              <a:cs typeface="思源黑体 CN Normal" panose="020B0400000000000000" charset="-122"/>
            </a:endParaRPr>
          </a:p>
          <a:p>
            <a:endParaRPr lang="zh-CN" altLang="en-US" b="1" dirty="0">
              <a:cs typeface="思源黑体 CN Normal" panose="020B04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42560" y="6287785"/>
            <a:ext cx="1530851" cy="452063"/>
          </a:xfrm>
          <a:prstGeom prst="rect">
            <a:avLst/>
          </a:prstGeom>
          <a:blipFill dpi="0" rotWithShape="1">
            <a:blip r:embed="rId2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3613995" y="1178229"/>
            <a:ext cx="7794660" cy="400227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98428" y="770933"/>
            <a:ext cx="188976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altLang="zh-CN" sz="2800" b="1" dirty="0" err="1">
                <a:latin typeface="+mn-ea"/>
                <a:cs typeface="思源黑体 CN Normal" panose="020B0400000000000000" charset="-122"/>
              </a:rPr>
              <a:t>Artlib</a:t>
            </a:r>
            <a:r>
              <a:rPr lang="en-US" altLang="zh-CN" sz="2800" b="1" dirty="0">
                <a:latin typeface="+mn-ea"/>
                <a:cs typeface="思源黑体 CN Normal" panose="020B0400000000000000" charset="-122"/>
              </a:rPr>
              <a:t> </a:t>
            </a:r>
            <a:r>
              <a:rPr lang="zh-CN" altLang="en-US" sz="2800" b="1" dirty="0">
                <a:latin typeface="+mn-ea"/>
                <a:cs typeface="思源黑体 CN Normal" panose="020B0400000000000000" charset="-122"/>
              </a:rPr>
              <a:t>优点</a:t>
            </a:r>
            <a:endParaRPr lang="zh-CN" altLang="en-US" sz="2800" b="1" dirty="0">
              <a:latin typeface="+mn-ea"/>
              <a:cs typeface="思源黑体 CN Normal" panose="020B040000000000000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4670" y="188670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en-US" altLang="zh-CN" kern="100" dirty="0">
                <a:latin typeface="思源黑体 CN Normal" panose="020B0400000000000000" charset="-122"/>
                <a:cs typeface="思源黑体 CN Normal" panose="020B0400000000000000" charset="-122"/>
              </a:rPr>
              <a:t>1.</a:t>
            </a:r>
            <a:r>
              <a:rPr lang="zh-CN" altLang="en-US" kern="100" dirty="0">
                <a:latin typeface="思源黑体 CN Normal" panose="020B0400000000000000" charset="-122"/>
                <a:cs typeface="思源黑体 CN Normal" panose="020B0400000000000000" charset="-122"/>
              </a:rPr>
              <a:t>类型的多样性</a:t>
            </a:r>
            <a:endParaRPr lang="en-US" altLang="zh-CN" kern="100" dirty="0">
              <a:latin typeface="思源黑体 CN Normal" panose="020B0400000000000000" charset="-122"/>
              <a:cs typeface="思源黑体 CN Normal" panose="020B0400000000000000" charset="-122"/>
            </a:endParaRPr>
          </a:p>
          <a:p>
            <a:pPr indent="266700" algn="just">
              <a:lnSpc>
                <a:spcPct val="150000"/>
              </a:lnSpc>
            </a:pPr>
            <a:r>
              <a:rPr lang="en-US" altLang="zh-CN" kern="100" dirty="0">
                <a:latin typeface="思源黑体 CN Normal" panose="020B0400000000000000" charset="-122"/>
                <a:cs typeface="思源黑体 CN Normal" panose="020B0400000000000000" charset="-122"/>
              </a:rPr>
              <a:t>2.</a:t>
            </a:r>
            <a:r>
              <a:rPr lang="zh-CN" altLang="en-US" kern="100" dirty="0">
                <a:latin typeface="思源黑体 CN Normal" panose="020B0400000000000000" charset="-122"/>
                <a:cs typeface="思源黑体 CN Normal" panose="020B0400000000000000" charset="-122"/>
              </a:rPr>
              <a:t>作品的专业性</a:t>
            </a:r>
            <a:endParaRPr lang="en-US" altLang="zh-CN" kern="100" dirty="0">
              <a:latin typeface="思源黑体 CN Normal" panose="020B0400000000000000" charset="-122"/>
              <a:cs typeface="思源黑体 CN Normal" panose="020B0400000000000000" charset="-122"/>
            </a:endParaRPr>
          </a:p>
          <a:p>
            <a:pPr indent="266700" algn="just">
              <a:lnSpc>
                <a:spcPct val="150000"/>
              </a:lnSpc>
            </a:pPr>
            <a:r>
              <a:rPr lang="en-US" altLang="zh-CN" kern="100" dirty="0">
                <a:latin typeface="思源黑体 CN Normal" panose="020B0400000000000000" charset="-122"/>
                <a:cs typeface="思源黑体 CN Normal" panose="020B0400000000000000" charset="-122"/>
              </a:rPr>
              <a:t>3.</a:t>
            </a:r>
            <a:r>
              <a:rPr lang="zh-CN" altLang="en-US" kern="100" dirty="0">
                <a:latin typeface="思源黑体 CN Normal" panose="020B0400000000000000" charset="-122"/>
                <a:cs typeface="思源黑体 CN Normal" panose="020B0400000000000000" charset="-122"/>
              </a:rPr>
              <a:t>庞大的数量</a:t>
            </a:r>
            <a:endParaRPr lang="en-US" altLang="zh-CN" kern="100" dirty="0">
              <a:latin typeface="思源黑体 CN Normal" panose="020B0400000000000000" charset="-122"/>
              <a:cs typeface="思源黑体 CN Normal" panose="020B0400000000000000" charset="-122"/>
            </a:endParaRPr>
          </a:p>
          <a:p>
            <a:pPr indent="266700" algn="just">
              <a:lnSpc>
                <a:spcPct val="150000"/>
              </a:lnSpc>
            </a:pPr>
            <a:r>
              <a:rPr lang="en-US" altLang="zh-CN" kern="100" dirty="0">
                <a:latin typeface="思源黑体 CN Normal" panose="020B0400000000000000" charset="-122"/>
                <a:cs typeface="思源黑体 CN Normal" panose="020B0400000000000000" charset="-122"/>
              </a:rPr>
              <a:t>4.</a:t>
            </a:r>
            <a:r>
              <a:rPr lang="zh-CN" altLang="en-US" kern="100" dirty="0">
                <a:latin typeface="思源黑体 CN Normal" panose="020B0400000000000000" charset="-122"/>
                <a:cs typeface="思源黑体 CN Normal" panose="020B0400000000000000" charset="-122"/>
              </a:rPr>
              <a:t>内容知识的关联性</a:t>
            </a:r>
            <a:endParaRPr lang="en-US" altLang="zh-CN" kern="100" dirty="0">
              <a:latin typeface="思源黑体 CN Normal" panose="020B0400000000000000" charset="-122"/>
              <a:cs typeface="思源黑体 CN Normal" panose="020B0400000000000000" charset="-122"/>
            </a:endParaRPr>
          </a:p>
          <a:p>
            <a:pPr indent="266700" algn="just">
              <a:lnSpc>
                <a:spcPct val="150000"/>
              </a:lnSpc>
            </a:pPr>
            <a:r>
              <a:rPr lang="en-US" altLang="zh-CN" kern="100" dirty="0">
                <a:latin typeface="思源黑体 CN Normal" panose="020B0400000000000000" charset="-122"/>
                <a:cs typeface="思源黑体 CN Normal" panose="020B0400000000000000" charset="-122"/>
              </a:rPr>
              <a:t>5.</a:t>
            </a:r>
            <a:r>
              <a:rPr lang="zh-CN" altLang="en-US" kern="100" dirty="0">
                <a:latin typeface="思源黑体 CN Normal" panose="020B0400000000000000" charset="-122"/>
                <a:cs typeface="思源黑体 CN Normal" panose="020B0400000000000000" charset="-122"/>
              </a:rPr>
              <a:t>页面布局直观明了</a:t>
            </a:r>
            <a:endParaRPr lang="en-US" altLang="zh-CN" kern="100" dirty="0">
              <a:latin typeface="思源黑体 CN Normal" panose="020B0400000000000000" charset="-122"/>
              <a:cs typeface="思源黑体 CN Normal" panose="020B0400000000000000" charset="-122"/>
            </a:endParaRPr>
          </a:p>
          <a:p>
            <a:pPr indent="266700" algn="just">
              <a:lnSpc>
                <a:spcPct val="150000"/>
              </a:lnSpc>
            </a:pPr>
            <a:r>
              <a:rPr lang="en-US" altLang="zh-CN" kern="100" dirty="0">
                <a:latin typeface="思源黑体 CN Normal" panose="020B0400000000000000" charset="-122"/>
                <a:cs typeface="思源黑体 CN Normal" panose="020B0400000000000000" charset="-122"/>
              </a:rPr>
              <a:t>6.</a:t>
            </a:r>
            <a:r>
              <a:rPr lang="zh-CN" altLang="en-US" kern="100" dirty="0">
                <a:latin typeface="思源黑体 CN Normal" panose="020B0400000000000000" charset="-122"/>
                <a:cs typeface="思源黑体 CN Normal" panose="020B0400000000000000" charset="-122"/>
              </a:rPr>
              <a:t>时效性与新颖性</a:t>
            </a:r>
            <a:endParaRPr lang="zh-CN" altLang="en-US" kern="100" dirty="0">
              <a:latin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88207" y="1471205"/>
            <a:ext cx="70462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latin typeface="思源黑体 CN Normal" panose="020B0400000000000000" charset="-122"/>
                <a:cs typeface="思源黑体 CN Normal" panose="020B0400000000000000" charset="-122"/>
              </a:rPr>
              <a:t>通过建立以经典艺术作品和艺术文献为中心的内容体系，搜集世界范围内的艺术品和艺术资料，组织专业艺术史学者进行了大量的系统整理和资料翻译工作，不仅能够提供高质量的艺术作品图片（可以进行高倍数放大，可以满足临摹、学习等多场景使用），同时为艺术鉴赏学习提供了大量的辅助素材和必要工具。</a:t>
            </a:r>
            <a:endParaRPr lang="zh-CN" altLang="zh-CN" kern="100" dirty="0">
              <a:latin typeface="思源黑体 CN Normal" panose="020B0400000000000000" charset="-122"/>
              <a:cs typeface="思源黑体 CN Normal" panose="020B0400000000000000" charset="-122"/>
            </a:endParaRPr>
          </a:p>
          <a:p>
            <a:pPr indent="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latin typeface="思源黑体 CN Normal" panose="020B0400000000000000" charset="-122"/>
                <a:cs typeface="思源黑体 CN Normal" panose="020B0400000000000000" charset="-122"/>
              </a:rPr>
              <a:t>“</a:t>
            </a:r>
            <a:r>
              <a:rPr lang="en-US" altLang="zh-CN" kern="100" dirty="0">
                <a:latin typeface="思源黑体 CN Normal" panose="020B0400000000000000" charset="-122"/>
                <a:cs typeface="思源黑体 CN Normal" panose="020B0400000000000000" charset="-122"/>
              </a:rPr>
              <a:t>Artlib《</a:t>
            </a:r>
            <a:r>
              <a:rPr lang="zh-CN" altLang="zh-CN" kern="100" dirty="0">
                <a:latin typeface="思源黑体 CN Normal" panose="020B0400000000000000" charset="-122"/>
                <a:cs typeface="思源黑体 CN Normal" panose="020B0400000000000000" charset="-122"/>
              </a:rPr>
              <a:t>世界艺术鉴赏库</a:t>
            </a:r>
            <a:r>
              <a:rPr lang="en-US" altLang="zh-CN" kern="100" dirty="0">
                <a:latin typeface="思源黑体 CN Normal" panose="020B0400000000000000" charset="-122"/>
                <a:cs typeface="思源黑体 CN Normal" panose="020B0400000000000000" charset="-122"/>
              </a:rPr>
              <a:t>》</a:t>
            </a:r>
            <a:r>
              <a:rPr lang="zh-CN" altLang="zh-CN" kern="100" dirty="0">
                <a:latin typeface="思源黑体 CN Normal" panose="020B0400000000000000" charset="-122"/>
                <a:cs typeface="思源黑体 CN Normal" panose="020B0400000000000000" charset="-122"/>
              </a:rPr>
              <a:t>”致力于推进美育的发展，使艺术教育普及化，提高大众审美和人文素养，在互联网时代为艺术教育与传播提供新模式，进而推动社会美育和新型公共文化服务体系的发展。</a:t>
            </a:r>
            <a:endParaRPr lang="zh-CN" altLang="zh-CN" kern="100" dirty="0">
              <a:latin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42560" y="6287785"/>
            <a:ext cx="1530851" cy="452063"/>
          </a:xfrm>
          <a:prstGeom prst="rect">
            <a:avLst/>
          </a:prstGeom>
          <a:blipFill dpi="0" rotWithShape="1">
            <a:blip r:embed="rId1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03453" y="1438467"/>
            <a:ext cx="6096000" cy="33229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altLang="zh-CN" sz="2800" dirty="0" err="1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Artlib</a:t>
            </a:r>
            <a:r>
              <a:rPr lang="en-US" altLang="zh-CN" sz="28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lang="zh-CN" altLang="en-US" sz="28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概述</a:t>
            </a:r>
            <a:endParaRPr lang="en-US" altLang="zh-CN" sz="280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altLang="zh-CN" sz="2800" dirty="0" err="1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Artlib</a:t>
            </a:r>
            <a:r>
              <a:rPr lang="en-US" altLang="zh-CN" sz="28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lang="zh-CN" altLang="en-US" sz="28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的艺术类别</a:t>
            </a:r>
            <a:endParaRPr lang="zh-CN" altLang="en-US" sz="280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altLang="zh-CN" sz="2800" dirty="0" err="1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Artlib</a:t>
            </a:r>
            <a:r>
              <a:rPr lang="en-US" altLang="zh-CN" sz="28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lang="zh-CN" altLang="en-US" sz="28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收录数量</a:t>
            </a:r>
            <a:endParaRPr lang="zh-CN" altLang="en-US" sz="280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altLang="zh-CN" sz="2800" dirty="0" err="1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Artlib</a:t>
            </a:r>
            <a:r>
              <a:rPr lang="en-US" altLang="zh-CN" sz="28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lang="zh-CN" altLang="en-US" sz="28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的使用</a:t>
            </a:r>
            <a:endParaRPr lang="en-US" altLang="zh-CN" sz="280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altLang="zh-CN" sz="2800" dirty="0" err="1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Artlib</a:t>
            </a:r>
            <a:r>
              <a:rPr lang="en-US" altLang="zh-CN" sz="28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lang="zh-CN" altLang="en-US" sz="28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优点</a:t>
            </a:r>
            <a:endParaRPr lang="zh-CN" altLang="en-US" sz="280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2755" y="883577"/>
            <a:ext cx="275347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目录：</a:t>
            </a:r>
            <a:endParaRPr lang="zh-CN" altLang="en-US" sz="3200" b="1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42560" y="6287785"/>
            <a:ext cx="1530851" cy="452063"/>
          </a:xfrm>
          <a:prstGeom prst="rect">
            <a:avLst/>
          </a:prstGeom>
          <a:blipFill dpi="0" rotWithShape="1">
            <a:blip r:embed="rId1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45766" y="842884"/>
            <a:ext cx="1631315" cy="497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en-US" altLang="zh-CN" sz="2400" b="1" dirty="0" err="1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Artlib</a:t>
            </a:r>
            <a:r>
              <a:rPr lang="en-US" altLang="zh-CN" sz="2400" b="1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lang="zh-CN" altLang="en-US" sz="2400" b="1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概述</a:t>
            </a:r>
            <a:endParaRPr lang="en-US" altLang="zh-CN" sz="2400" b="1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25600" y="1617204"/>
            <a:ext cx="8625840" cy="258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kern="100" dirty="0" err="1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Artlib</a:t>
            </a:r>
            <a:r>
              <a:rPr lang="zh-CN" altLang="zh-CN" kern="1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《世界艺术鉴赏库》是一个满足互联网</a:t>
            </a:r>
            <a:r>
              <a:rPr lang="en-US" altLang="zh-CN" kern="1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+</a:t>
            </a:r>
            <a:r>
              <a:rPr lang="zh-CN" altLang="zh-CN" kern="1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时代全方位艺术鉴赏需求的产品，定位于为艺术教育提供资源、素材及方法的深度学习数据库。目前收录</a:t>
            </a:r>
            <a:r>
              <a:rPr lang="zh-CN" altLang="en-US" kern="1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十六</a:t>
            </a:r>
            <a:r>
              <a:rPr lang="zh-CN" altLang="zh-CN" kern="1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万余幅高清图片并处于实时更新状态，涵盖油画、素描、版画、水彩、国画、书法、壁画、雕塑、篆刻、建筑艺术及其他类型，包含</a:t>
            </a:r>
            <a:r>
              <a:rPr lang="zh-CN" altLang="en-US" kern="1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艺术普及、艺术</a:t>
            </a:r>
            <a:r>
              <a:rPr lang="zh-CN" altLang="zh-CN" kern="1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故事、艺术品、艺术家、艺术机构、资讯六大内容模块。具有系统组织知识、内容全面完整、数据深度标引、超清大图呈现、内容模块关联、艺术辞典规范等专业特点。</a:t>
            </a:r>
            <a:endParaRPr lang="en-US" altLang="zh-CN" kern="10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42560" y="6287785"/>
            <a:ext cx="1530851" cy="452063"/>
          </a:xfrm>
          <a:prstGeom prst="rect">
            <a:avLst/>
          </a:prstGeom>
          <a:blipFill dpi="0" rotWithShape="1">
            <a:blip r:embed="rId1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030" y="749181"/>
            <a:ext cx="2746862" cy="497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en-US" altLang="zh-CN" sz="2400" b="1" dirty="0" err="1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Artlib</a:t>
            </a:r>
            <a:r>
              <a:rPr lang="en-US" altLang="zh-CN" sz="2400" b="1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lang="zh-CN" altLang="en-US" sz="2400" b="1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的艺术类别</a:t>
            </a:r>
            <a:endParaRPr lang="zh-CN" altLang="en-US" sz="2400" b="1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07477" y="1587130"/>
            <a:ext cx="1266693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lang="zh-CN" altLang="en-US" b="1" kern="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六大分类</a:t>
            </a:r>
            <a:endParaRPr lang="zh-CN" altLang="en-US" sz="1400" b="1" kern="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09524" y="2035644"/>
            <a:ext cx="6096000" cy="390779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3765">
              <a:lnSpc>
                <a:spcPct val="200000"/>
              </a:lnSpc>
            </a:pPr>
            <a:r>
              <a:rPr lang="zh-CN" altLang="en-US" sz="1600" kern="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艺术普及：中国、西方</a:t>
            </a:r>
            <a:endParaRPr lang="en-US" altLang="zh-CN" sz="1600" kern="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defTabSz="913765">
              <a:lnSpc>
                <a:spcPct val="200000"/>
              </a:lnSpc>
            </a:pPr>
            <a:r>
              <a:rPr lang="zh-CN" altLang="en-US" sz="1600" kern="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艺术故事：经典、大师、解读、八卦、艺观、史论</a:t>
            </a:r>
            <a:endParaRPr lang="en-US" altLang="zh-CN" sz="1600" kern="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defTabSz="913765">
              <a:lnSpc>
                <a:spcPct val="200000"/>
              </a:lnSpc>
            </a:pPr>
            <a:r>
              <a:rPr lang="zh-CN" altLang="en-US" sz="1600" kern="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艺术品：类型、时期、流派</a:t>
            </a:r>
            <a:endParaRPr lang="en-US" altLang="zh-CN" sz="1600" kern="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defTabSz="913765">
              <a:lnSpc>
                <a:spcPct val="200000"/>
              </a:lnSpc>
            </a:pPr>
            <a:r>
              <a:rPr lang="zh-CN" altLang="en-US" sz="1600" kern="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艺术家：时期、流派、国籍</a:t>
            </a:r>
            <a:endParaRPr lang="en-US" altLang="zh-CN" sz="1600" kern="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defTabSz="913765">
              <a:lnSpc>
                <a:spcPct val="200000"/>
              </a:lnSpc>
            </a:pPr>
            <a:r>
              <a:rPr lang="zh-CN" altLang="en-US" sz="1600" kern="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机构：类型、国别</a:t>
            </a:r>
            <a:endParaRPr lang="en-US" altLang="zh-CN" sz="1600" kern="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defTabSz="913765">
              <a:lnSpc>
                <a:spcPct val="200000"/>
              </a:lnSpc>
            </a:pPr>
            <a:r>
              <a:rPr lang="zh-CN" altLang="en-US" sz="1600" kern="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资讯：新闻、展览、艺博</a:t>
            </a:r>
            <a:endParaRPr lang="zh-CN" altLang="en-US" sz="1600" kern="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defTabSz="913765"/>
            <a:endParaRPr lang="en-US" altLang="zh-CN" sz="1400" kern="0" dirty="0">
              <a:latin typeface="思源黑体 CN Normal" panose="020B0400000000000000" charset="-122"/>
              <a:cs typeface="思源黑体 CN Normal" panose="020B0400000000000000" charset="-122"/>
            </a:endParaRPr>
          </a:p>
          <a:p>
            <a:pPr defTabSz="913765"/>
            <a:endParaRPr lang="en-US" altLang="zh-CN" sz="1400" kern="0" dirty="0">
              <a:latin typeface="思源黑体 CN Normal" panose="020B0400000000000000" charset="-122"/>
              <a:cs typeface="思源黑体 CN Normal" panose="020B0400000000000000" charset="-122"/>
            </a:endParaRPr>
          </a:p>
          <a:p>
            <a:pPr defTabSz="913765"/>
            <a:endParaRPr lang="en-US" altLang="zh-CN" sz="1400" kern="0" dirty="0">
              <a:latin typeface="思源黑体 CN Normal" panose="020B0400000000000000" charset="-122"/>
              <a:cs typeface="思源黑体 CN Normal" panose="020B0400000000000000" charset="-122"/>
            </a:endParaRPr>
          </a:p>
          <a:p>
            <a:pPr defTabSz="913765"/>
            <a:endParaRPr lang="en-US" altLang="zh-CN" sz="1400" kern="0" dirty="0">
              <a:latin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5167055" y="920900"/>
            <a:ext cx="7033835" cy="5089515"/>
            <a:chOff x="4891838" y="824504"/>
            <a:chExt cx="7033835" cy="5089515"/>
          </a:xfrm>
        </p:grpSpPr>
        <p:grpSp>
          <p:nvGrpSpPr>
            <p:cNvPr id="3" name="组合 2"/>
            <p:cNvGrpSpPr/>
            <p:nvPr/>
          </p:nvGrpSpPr>
          <p:grpSpPr>
            <a:xfrm>
              <a:off x="4891838" y="824504"/>
              <a:ext cx="7033835" cy="3988466"/>
              <a:chOff x="1933783" y="1147140"/>
              <a:chExt cx="7102549" cy="3827678"/>
            </a:xfrm>
          </p:grpSpPr>
          <p:sp>
            <p:nvSpPr>
              <p:cNvPr id="4" name="Rectangle 25"/>
              <p:cNvSpPr/>
              <p:nvPr>
                <p:custDataLst>
                  <p:tags r:id="rId1"/>
                </p:custDataLst>
              </p:nvPr>
            </p:nvSpPr>
            <p:spPr bwMode="auto">
              <a:xfrm>
                <a:off x="4604969" y="1147146"/>
                <a:ext cx="2736000" cy="900000"/>
              </a:xfrm>
              <a:prstGeom prst="rect">
                <a:avLst/>
              </a:prstGeom>
              <a:solidFill>
                <a:srgbClr val="FF0000"/>
              </a:solidFill>
              <a:ln w="666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17" tIns="46612" rIns="69917" bIns="46612" numCol="1" spcCol="0" rtlCol="0" fromWordArt="0" anchor="ctr" anchorCtr="0" forceAA="0" compatLnSpc="1">
                <a:noAutofit/>
              </a:bodyPr>
              <a:lstStyle/>
              <a:p>
                <a:pPr algn="ctr" defTabSz="93154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rgbClr val="FFFFFF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+mn-ea"/>
                    <a:sym typeface="+mn-lt"/>
                  </a:rPr>
                  <a:t>西方油画</a:t>
                </a:r>
                <a:endParaRPr lang="en-US" dirty="0">
                  <a:solidFill>
                    <a:srgbClr val="FFFFFF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lt"/>
                </a:endParaRPr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1933783" y="1147141"/>
                <a:ext cx="2607396" cy="1890000"/>
                <a:chOff x="2693581" y="1318884"/>
                <a:chExt cx="2607396" cy="1890000"/>
              </a:xfrm>
            </p:grpSpPr>
            <p:pic>
              <p:nvPicPr>
                <p:cNvPr id="18" name="Picture 27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93581" y="1318884"/>
                  <a:ext cx="2607396" cy="1890000"/>
                </a:xfrm>
                <a:prstGeom prst="rect">
                  <a:avLst/>
                </a:prstGeom>
                <a:ln w="66675">
                  <a:solidFill>
                    <a:schemeClr val="bg1"/>
                  </a:solidFill>
                </a:ln>
              </p:spPr>
            </p:pic>
            <p:sp>
              <p:nvSpPr>
                <p:cNvPr id="19" name="Rectangle 25"/>
                <p:cNvSpPr/>
                <p:nvPr>
                  <p:custDataLst>
                    <p:tags r:id="rId3"/>
                  </p:custDataLst>
                </p:nvPr>
              </p:nvSpPr>
              <p:spPr bwMode="auto">
                <a:xfrm>
                  <a:off x="2693581" y="2799906"/>
                  <a:ext cx="2607396" cy="408977"/>
                </a:xfrm>
                <a:prstGeom prst="rect">
                  <a:avLst/>
                </a:prstGeom>
                <a:solidFill>
                  <a:schemeClr val="accent5">
                    <a:alpha val="80000"/>
                  </a:schemeClr>
                </a:solidFill>
                <a:ln w="66675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9917" tIns="46612" rIns="69917" bIns="46612" numCol="1" spcCol="0" rtlCol="0" fromWordArt="0" anchor="b" anchorCtr="0" forceAA="0" compatLnSpc="1">
                  <a:noAutofit/>
                </a:bodyPr>
                <a:lstStyle/>
                <a:p>
                  <a:pPr algn="ctr" defTabSz="931545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dirty="0">
                      <a:solidFill>
                        <a:srgbClr val="FFFFFF"/>
                      </a:solidFill>
                      <a:latin typeface="思源黑体 CN Normal" panose="020B0400000000000000" charset="-122"/>
                      <a:ea typeface="思源黑体 CN Normal" panose="020B0400000000000000" charset="-122"/>
                      <a:cs typeface="思源黑体 CN Normal" panose="020B0400000000000000" charset="-122"/>
                      <a:sym typeface="+mn-lt"/>
                    </a:rPr>
                    <a:t>艺术精品</a:t>
                  </a:r>
                  <a:r>
                    <a:rPr lang="en-US" altLang="zh-CN" sz="2000" dirty="0">
                      <a:solidFill>
                        <a:srgbClr val="FFFFFF"/>
                      </a:solidFill>
                      <a:latin typeface="思源黑体 CN Normal" panose="020B0400000000000000" charset="-122"/>
                      <a:ea typeface="思源黑体 CN Normal" panose="020B0400000000000000" charset="-122"/>
                      <a:cs typeface="思源黑体 CN Normal" panose="020B0400000000000000" charset="-122"/>
                      <a:sym typeface="+mn-lt"/>
                    </a:rPr>
                    <a:t>16</a:t>
                  </a:r>
                  <a:r>
                    <a:rPr lang="zh-CN" altLang="en-US" sz="2000" dirty="0">
                      <a:solidFill>
                        <a:srgbClr val="FFFFFF"/>
                      </a:solidFill>
                      <a:latin typeface="思源黑体 CN Normal" panose="020B0400000000000000" charset="-122"/>
                      <a:ea typeface="思源黑体 CN Normal" panose="020B0400000000000000" charset="-122"/>
                      <a:cs typeface="思源黑体 CN Normal" panose="020B0400000000000000" charset="-122"/>
                      <a:sym typeface="+mn-lt"/>
                    </a:rPr>
                    <a:t>万件以上</a:t>
                  </a:r>
                  <a:endParaRPr lang="en-US" sz="2000" dirty="0">
                    <a:solidFill>
                      <a:srgbClr val="FFFFFF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lt"/>
                  </a:endParaRPr>
                </a:p>
              </p:txBody>
            </p:sp>
          </p:grpSp>
          <p:grpSp>
            <p:nvGrpSpPr>
              <p:cNvPr id="7" name="组合 6"/>
              <p:cNvGrpSpPr/>
              <p:nvPr/>
            </p:nvGrpSpPr>
            <p:grpSpPr>
              <a:xfrm>
                <a:off x="1933783" y="3089511"/>
                <a:ext cx="2585595" cy="1885307"/>
                <a:chOff x="2673745" y="3247078"/>
                <a:chExt cx="2605265" cy="1890001"/>
              </a:xfrm>
            </p:grpSpPr>
            <p:pic>
              <p:nvPicPr>
                <p:cNvPr id="16" name="Picture 2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3745" y="3247078"/>
                  <a:ext cx="1496437" cy="1890000"/>
                </a:xfrm>
                <a:prstGeom prst="rect">
                  <a:avLst/>
                </a:prstGeom>
                <a:ln w="66675">
                  <a:solidFill>
                    <a:schemeClr val="bg1"/>
                  </a:solidFill>
                </a:ln>
              </p:spPr>
            </p:pic>
            <p:sp>
              <p:nvSpPr>
                <p:cNvPr id="17" name="Rectangle 25"/>
                <p:cNvSpPr/>
                <p:nvPr>
                  <p:custDataLst>
                    <p:tags r:id="rId5"/>
                  </p:custDataLst>
                </p:nvPr>
              </p:nvSpPr>
              <p:spPr bwMode="auto">
                <a:xfrm>
                  <a:off x="4148215" y="3247079"/>
                  <a:ext cx="1130795" cy="1890000"/>
                </a:xfrm>
                <a:prstGeom prst="rect">
                  <a:avLst/>
                </a:prstGeom>
                <a:solidFill>
                  <a:srgbClr val="FF6600"/>
                </a:solidFill>
                <a:ln w="66675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9917" tIns="46612" rIns="69917" bIns="46612" numCol="1" spcCol="0" rtlCol="0" fromWordArt="0" anchor="ctr" anchorCtr="0" forceAA="0" compatLnSpc="1">
                  <a:noAutofit/>
                </a:bodyPr>
                <a:lstStyle/>
                <a:p>
                  <a:pPr algn="ctr" defTabSz="931545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dirty="0">
                      <a:solidFill>
                        <a:srgbClr val="FFFFFF"/>
                      </a:solidFill>
                      <a:latin typeface="思源黑体 CN Normal" panose="020B0400000000000000" charset="-122"/>
                      <a:ea typeface="思源黑体 CN Normal" panose="020B0400000000000000" charset="-122"/>
                      <a:cs typeface="思源黑体 CN Normal" panose="020B0400000000000000" charset="-122"/>
                      <a:sym typeface="+mn-lt"/>
                    </a:rPr>
                    <a:t>艺术家</a:t>
                  </a:r>
                  <a:endParaRPr lang="en-US" altLang="zh-CN" sz="2000" dirty="0">
                    <a:solidFill>
                      <a:srgbClr val="FFFFFF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lt"/>
                  </a:endParaRPr>
                </a:p>
                <a:p>
                  <a:pPr algn="ctr" defTabSz="931545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dirty="0">
                      <a:solidFill>
                        <a:srgbClr val="FFFFFF"/>
                      </a:solidFill>
                      <a:latin typeface="思源黑体 CN Normal" panose="020B0400000000000000" charset="-122"/>
                      <a:ea typeface="思源黑体 CN Normal" panose="020B0400000000000000" charset="-122"/>
                      <a:cs typeface="思源黑体 CN Normal" panose="020B0400000000000000" charset="-122"/>
                      <a:sym typeface="+mn-lt"/>
                    </a:rPr>
                    <a:t>12000</a:t>
                  </a:r>
                  <a:endParaRPr lang="en-US" sz="2000" dirty="0">
                    <a:solidFill>
                      <a:srgbClr val="FFFFFF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lt"/>
                  </a:endParaRPr>
                </a:p>
                <a:p>
                  <a:pPr algn="ctr" defTabSz="931545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dirty="0">
                      <a:solidFill>
                        <a:srgbClr val="FFFFFF"/>
                      </a:solidFill>
                      <a:latin typeface="思源黑体 CN Normal" panose="020B0400000000000000" charset="-122"/>
                      <a:ea typeface="思源黑体 CN Normal" panose="020B0400000000000000" charset="-122"/>
                      <a:cs typeface="思源黑体 CN Normal" panose="020B0400000000000000" charset="-122"/>
                      <a:sym typeface="+mn-lt"/>
                    </a:rPr>
                    <a:t>余位</a:t>
                  </a:r>
                  <a:endParaRPr lang="en-US" sz="2000" dirty="0">
                    <a:solidFill>
                      <a:srgbClr val="FFFFFF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lt"/>
                  </a:endParaRPr>
                </a:p>
              </p:txBody>
            </p:sp>
          </p:grpSp>
          <p:sp>
            <p:nvSpPr>
              <p:cNvPr id="8" name="Rectangle 2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4604967" y="2092141"/>
                <a:ext cx="2736000" cy="900000"/>
              </a:xfrm>
              <a:prstGeom prst="rect">
                <a:avLst/>
              </a:prstGeom>
              <a:solidFill>
                <a:srgbClr val="92D050"/>
              </a:solidFill>
              <a:ln w="666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17" tIns="46612" rIns="69917" bIns="46612" numCol="1" spcCol="0" rtlCol="0" fromWordArt="0" anchor="ctr" anchorCtr="0" forceAA="0" compatLnSpc="1">
                <a:noAutofit/>
              </a:bodyPr>
              <a:lstStyle/>
              <a:p>
                <a:pPr algn="ctr" defTabSz="93154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rgbClr val="FFFFFF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+mn-ea"/>
                    <a:sym typeface="+mn-lt"/>
                  </a:rPr>
                  <a:t>中国</a:t>
                </a:r>
                <a:r>
                  <a:rPr lang="zh-CN" dirty="0">
                    <a:solidFill>
                      <a:srgbClr val="FFFFFF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+mn-ea"/>
                    <a:sym typeface="+mn-lt"/>
                  </a:rPr>
                  <a:t>绘画</a:t>
                </a:r>
                <a:endParaRPr lang="zh-CN" dirty="0">
                  <a:solidFill>
                    <a:srgbClr val="FFFFFF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9" name="Rectangle 25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4614809" y="3045896"/>
                <a:ext cx="1350000" cy="900000"/>
              </a:xfrm>
              <a:prstGeom prst="rect">
                <a:avLst/>
              </a:prstGeom>
              <a:solidFill>
                <a:srgbClr val="00B0F0"/>
              </a:solidFill>
              <a:ln w="666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17" tIns="46612" rIns="69917" bIns="46612" numCol="1" spcCol="0" rtlCol="0" fromWordArt="0" anchor="ctr" anchorCtr="0" forceAA="0" compatLnSpc="1">
                <a:noAutofit/>
              </a:bodyPr>
              <a:lstStyle/>
              <a:p>
                <a:pPr algn="ctr" defTabSz="93154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rgbClr val="FFFFFF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+mn-ea"/>
                    <a:sym typeface="+mn-lt"/>
                  </a:rPr>
                  <a:t>书法</a:t>
                </a:r>
                <a:endParaRPr lang="en-US" altLang="zh-CN" dirty="0">
                  <a:solidFill>
                    <a:srgbClr val="FFFFFF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+mn-ea"/>
                  <a:sym typeface="+mn-lt"/>
                </a:endParaRPr>
              </a:p>
              <a:p>
                <a:pPr algn="ctr" defTabSz="93154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rgbClr val="FFFFFF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+mn-ea"/>
                    <a:sym typeface="+mn-lt"/>
                  </a:rPr>
                  <a:t>艺术</a:t>
                </a:r>
                <a:endParaRPr lang="en-US" dirty="0">
                  <a:solidFill>
                    <a:srgbClr val="FFFFFF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lt"/>
                </a:endParaRPr>
              </a:p>
            </p:txBody>
          </p:sp>
          <p:sp>
            <p:nvSpPr>
              <p:cNvPr id="10" name="Rectangle 25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4604967" y="3990891"/>
                <a:ext cx="2736000" cy="976839"/>
              </a:xfrm>
              <a:prstGeom prst="rect">
                <a:avLst/>
              </a:prstGeom>
              <a:solidFill>
                <a:srgbClr val="FFFF00"/>
              </a:solidFill>
              <a:ln w="666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17" tIns="46612" rIns="69917" bIns="46612" numCol="1" spcCol="0" rtlCol="0" fromWordArt="0" anchor="ctr" anchorCtr="0" forceAA="0" compatLnSpc="1">
                <a:noAutofit/>
              </a:bodyPr>
              <a:lstStyle/>
              <a:p>
                <a:pPr algn="ctr" defTabSz="93154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chemeClr val="tx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+mn-ea"/>
                    <a:sym typeface="+mn-lt"/>
                  </a:rPr>
                  <a:t>雕塑艺术</a:t>
                </a:r>
                <a:endParaRPr lang="en-US" dirty="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lt"/>
                </a:endParaRPr>
              </a:p>
            </p:txBody>
          </p:sp>
          <p:sp>
            <p:nvSpPr>
              <p:cNvPr id="11" name="Rectangle 25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7404755" y="2092141"/>
                <a:ext cx="1631577" cy="900000"/>
              </a:xfrm>
              <a:prstGeom prst="rect">
                <a:avLst/>
              </a:prstGeom>
              <a:solidFill>
                <a:schemeClr val="accent5"/>
              </a:solidFill>
              <a:ln w="666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17" tIns="46612" rIns="69917" bIns="46612" numCol="1" spcCol="0" rtlCol="0" fromWordArt="0" anchor="ctr" anchorCtr="0" forceAA="0" compatLnSpc="1">
                <a:noAutofit/>
              </a:bodyPr>
              <a:lstStyle/>
              <a:p>
                <a:pPr algn="ctr" defTabSz="93154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rgbClr val="FFFFFF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+mn-ea"/>
                    <a:sym typeface="+mn-lt"/>
                  </a:rPr>
                  <a:t>工艺美术</a:t>
                </a:r>
                <a:endParaRPr lang="en-US" dirty="0">
                  <a:solidFill>
                    <a:srgbClr val="FFFFFF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lt"/>
                </a:endParaRPr>
              </a:p>
            </p:txBody>
          </p:sp>
          <p:sp>
            <p:nvSpPr>
              <p:cNvPr id="12" name="Rectangle 25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7404759" y="1147140"/>
                <a:ext cx="1631571" cy="900005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666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17" tIns="46612" rIns="69917" bIns="46612" numCol="1" spcCol="0" rtlCol="0" fromWordArt="0" anchor="ctr" anchorCtr="0" forceAA="0" compatLnSpc="1">
                <a:noAutofit/>
              </a:bodyPr>
              <a:lstStyle/>
              <a:p>
                <a:pPr algn="ctr" defTabSz="93154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rgbClr val="FFFFFF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+mn-ea"/>
                    <a:sym typeface="+mn-lt"/>
                  </a:rPr>
                  <a:t>建筑艺术</a:t>
                </a:r>
                <a:endParaRPr lang="zh-CN" altLang="en-US" dirty="0">
                  <a:solidFill>
                    <a:srgbClr val="FFFFFF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Rectangle 25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7404755" y="3037972"/>
                <a:ext cx="1631577" cy="893478"/>
              </a:xfrm>
              <a:prstGeom prst="rect">
                <a:avLst/>
              </a:prstGeom>
              <a:solidFill>
                <a:srgbClr val="FF6600"/>
              </a:solidFill>
              <a:ln w="666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17" tIns="46612" rIns="69917" bIns="46612" numCol="1" spcCol="0" rtlCol="0" fromWordArt="0" anchor="ctr" anchorCtr="0" forceAA="0" compatLnSpc="1">
                <a:noAutofit/>
              </a:bodyPr>
              <a:lstStyle/>
              <a:p>
                <a:pPr algn="ctr" defTabSz="93154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rgbClr val="FFFFFF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+mn-ea"/>
                    <a:sym typeface="+mn-lt"/>
                  </a:rPr>
                  <a:t>民间艺术</a:t>
                </a:r>
                <a:endParaRPr lang="en-US" dirty="0">
                  <a:solidFill>
                    <a:srgbClr val="FFFFFF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lt"/>
                </a:endParaRPr>
              </a:p>
            </p:txBody>
          </p:sp>
          <p:sp>
            <p:nvSpPr>
              <p:cNvPr id="14" name="Rectangle 25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7404755" y="3983802"/>
                <a:ext cx="1631577" cy="976839"/>
              </a:xfrm>
              <a:prstGeom prst="rect">
                <a:avLst/>
              </a:prstGeom>
              <a:solidFill>
                <a:srgbClr val="00B050"/>
              </a:solidFill>
              <a:ln w="666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17" tIns="46612" rIns="69917" bIns="46612" numCol="1" spcCol="0" rtlCol="0" fromWordArt="0" anchor="ctr" anchorCtr="0" forceAA="0" compatLnSpc="1">
                <a:noAutofit/>
              </a:bodyPr>
              <a:lstStyle/>
              <a:p>
                <a:pPr algn="ctr" defTabSz="93154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rgbClr val="FFFFFF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+mn-ea"/>
                    <a:sym typeface="+mn-lt"/>
                  </a:rPr>
                  <a:t>邮票钱币</a:t>
                </a:r>
                <a:endParaRPr lang="en-US" dirty="0">
                  <a:solidFill>
                    <a:srgbClr val="FFFFFF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lt"/>
                </a:endParaRPr>
              </a:p>
            </p:txBody>
          </p:sp>
          <p:sp>
            <p:nvSpPr>
              <p:cNvPr id="15" name="Rectangle 25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5994791" y="3031450"/>
                <a:ext cx="1350000" cy="900000"/>
              </a:xfrm>
              <a:prstGeom prst="rect">
                <a:avLst/>
              </a:prstGeom>
              <a:solidFill>
                <a:srgbClr val="7030A0"/>
              </a:solidFill>
              <a:ln w="66675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17" tIns="46612" rIns="69917" bIns="46612" numCol="1" spcCol="0" rtlCol="0" fromWordArt="0" anchor="ctr" anchorCtr="0" forceAA="0" compatLnSpc="1">
                <a:noAutofit/>
              </a:bodyPr>
              <a:lstStyle/>
              <a:p>
                <a:pPr algn="ctr" defTabSz="93154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rgbClr val="FFFFFF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+mn-ea"/>
                    <a:sym typeface="+mn-lt"/>
                  </a:rPr>
                  <a:t>篆刻</a:t>
                </a:r>
                <a:endParaRPr lang="en-US" altLang="zh-CN" dirty="0">
                  <a:solidFill>
                    <a:srgbClr val="FFFFFF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+mn-ea"/>
                  <a:sym typeface="+mn-lt"/>
                </a:endParaRPr>
              </a:p>
              <a:p>
                <a:pPr algn="ctr" defTabSz="93154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dirty="0">
                    <a:solidFill>
                      <a:srgbClr val="FFFFFF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+mn-ea"/>
                    <a:sym typeface="+mn-lt"/>
                  </a:rPr>
                  <a:t>艺术</a:t>
                </a:r>
                <a:endParaRPr lang="en-US" dirty="0">
                  <a:solidFill>
                    <a:srgbClr val="FFFFFF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lt"/>
                </a:endParaRPr>
              </a:p>
            </p:txBody>
          </p:sp>
        </p:grpSp>
        <p:sp>
          <p:nvSpPr>
            <p:cNvPr id="28" name="矩形 27"/>
            <p:cNvSpPr/>
            <p:nvPr/>
          </p:nvSpPr>
          <p:spPr>
            <a:xfrm>
              <a:off x="4891838" y="4867539"/>
              <a:ext cx="2560320" cy="1046480"/>
            </a:xfrm>
            <a:prstGeom prst="rect">
              <a:avLst/>
            </a:prstGeom>
            <a:solidFill>
              <a:schemeClr val="accent4">
                <a:alpha val="75000"/>
              </a:schemeClr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艺术故事</a:t>
              </a:r>
              <a:r>
                <a:rPr lang="en-US" altLang="zh-CN" dirty="0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6100</a:t>
              </a:r>
              <a:r>
                <a:rPr lang="zh-CN" altLang="en-US" dirty="0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余篇</a:t>
              </a:r>
              <a:endPara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7546926" y="4852471"/>
              <a:ext cx="1366632" cy="10464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016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机构</a:t>
              </a:r>
              <a:endParaRPr lang="zh-CN" altLang="en-US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  <a:p>
              <a:pPr algn="ctr"/>
              <a:r>
                <a:rPr lang="en-US" altLang="zh-CN" dirty="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3700</a:t>
              </a:r>
              <a:r>
                <a:rPr lang="zh-CN" altLang="en-US" dirty="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余家</a:t>
              </a:r>
              <a:endParaRPr lang="zh-CN" altLang="en-US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9008326" y="4860135"/>
              <a:ext cx="1238383" cy="105388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016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cs typeface="思源黑体 CN Normal" panose="020B0400000000000000" charset="-122"/>
                </a:rPr>
                <a:t>百科</a:t>
              </a:r>
              <a:endParaRPr lang="zh-CN" altLang="en-US" dirty="0">
                <a:cs typeface="思源黑体 CN Normal" panose="020B0400000000000000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10576208" y="4925779"/>
            <a:ext cx="1615790" cy="10761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思源黑体 CN Normal" panose="020B0400000000000000" charset="-122"/>
              </a:rPr>
              <a:t>资讯</a:t>
            </a:r>
            <a:endParaRPr lang="zh-CN" altLang="en-US" dirty="0">
              <a:cs typeface="思源黑体 CN Normal" panose="020B0400000000000000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342560" y="6287785"/>
            <a:ext cx="1530851" cy="452063"/>
          </a:xfrm>
          <a:prstGeom prst="rect">
            <a:avLst/>
          </a:prstGeom>
          <a:blipFill dpi="0" rotWithShape="1">
            <a:blip r:embed="rId14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39"/>
          <p:cNvSpPr/>
          <p:nvPr/>
        </p:nvSpPr>
        <p:spPr>
          <a:xfrm>
            <a:off x="1321837" y="830660"/>
            <a:ext cx="2255520" cy="64516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altLang="zh-CN" sz="2400" b="1" dirty="0" err="1">
                <a:latin typeface="+mn-ea"/>
                <a:cs typeface="思源黑体 CN Normal" panose="020B0400000000000000" charset="-122"/>
              </a:rPr>
              <a:t>Artlib</a:t>
            </a:r>
            <a:r>
              <a:rPr lang="en-US" altLang="zh-CN" sz="2400" b="1" dirty="0">
                <a:latin typeface="+mn-ea"/>
                <a:cs typeface="思源黑体 CN Normal" panose="020B0400000000000000" charset="-122"/>
              </a:rPr>
              <a:t> </a:t>
            </a:r>
            <a:r>
              <a:rPr lang="zh-CN" altLang="en-US" sz="2400" b="1" dirty="0">
                <a:latin typeface="+mn-ea"/>
                <a:cs typeface="思源黑体 CN Normal" panose="020B0400000000000000" charset="-122"/>
              </a:rPr>
              <a:t>收录数量</a:t>
            </a:r>
            <a:endParaRPr lang="zh-CN" altLang="en-US" sz="2400" b="1" dirty="0">
              <a:latin typeface="+mn-ea"/>
              <a:cs typeface="思源黑体 CN Normal" panose="020B0400000000000000" charset="-122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363469" y="417682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14948" y="3585344"/>
            <a:ext cx="6096000" cy="6756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8645" indent="266700" algn="just">
              <a:spcAft>
                <a:spcPts val="0"/>
              </a:spcAft>
            </a:pPr>
            <a:r>
              <a:rPr lang="zh-CN" altLang="zh-CN" b="1" kern="100" dirty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endParaRPr lang="zh-CN" altLang="zh-CN" kern="10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indent="266700">
              <a:spcAft>
                <a:spcPts val="0"/>
              </a:spcAft>
            </a:pPr>
            <a:r>
              <a:rPr lang="zh-CN" altLang="zh-CN" sz="2000" b="1" dirty="0">
                <a:cs typeface="思源黑体 CN Normal" panose="020B0400000000000000" charset="-122"/>
              </a:rPr>
              <a:t>艺术品类别及数量</a:t>
            </a:r>
            <a:endParaRPr lang="en-US" altLang="zh-CN" sz="2000" b="1" dirty="0">
              <a:cs typeface="思源黑体 CN Normal" panose="020B0400000000000000" charset="-122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437582" y="221393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42560" y="6287785"/>
            <a:ext cx="1530851" cy="452063"/>
          </a:xfrm>
          <a:prstGeom prst="rect">
            <a:avLst/>
          </a:prstGeom>
          <a:blipFill dpi="0" rotWithShape="1">
            <a:blip r:embed="rId1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321968" y="1475874"/>
          <a:ext cx="9145905" cy="2011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4980"/>
                <a:gridCol w="6130925"/>
              </a:tblGrid>
              <a:tr h="27432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cs typeface="思源黑体 CN Normal" panose="020B0400000000000000" charset="-122"/>
                        </a:rPr>
                        <a:t>模块</a:t>
                      </a:r>
                      <a:endParaRPr lang="zh-CN" sz="900" kern="100" dirty="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ea typeface="思源黑体 CN Normal" panose="020B0400000000000000" charset="-122"/>
                          <a:cs typeface="思源黑体 CN Normal" panose="020B0400000000000000" charset="-122"/>
                        </a:rPr>
                        <a:t>2021</a:t>
                      </a:r>
                      <a:r>
                        <a:rPr lang="zh-CN" sz="1800" kern="100" dirty="0">
                          <a:effectLst/>
                          <a:cs typeface="思源黑体 CN Normal" panose="020B0400000000000000" charset="-122"/>
                        </a:rPr>
                        <a:t>已达到</a:t>
                      </a:r>
                      <a:endParaRPr lang="zh-CN" sz="900" kern="100" dirty="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</a:endParaRPr>
                    </a:p>
                  </a:txBody>
                  <a:tcPr marL="68580" marR="68580" marT="0" marB="0"/>
                </a:tc>
              </a:tr>
              <a:tr h="35052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cs typeface="思源黑体 CN Normal" panose="020B0400000000000000" charset="-122"/>
                        </a:rPr>
                        <a:t>艺术品</a:t>
                      </a:r>
                      <a:endParaRPr lang="zh-CN" sz="900" kern="100" dirty="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ea typeface="思源黑体 CN Normal" panose="020B0400000000000000" charset="-122"/>
                          <a:cs typeface="思源黑体 CN Normal" panose="020B0400000000000000" charset="-122"/>
                        </a:rPr>
                        <a:t>161,000</a:t>
                      </a: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cs typeface="思源黑体 CN Normal" panose="020B0400000000000000" charset="-122"/>
                        </a:rPr>
                        <a:t>余幅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cs typeface="思源黑体 CN Normal" panose="020B0400000000000000" charset="-122"/>
                      </a:endParaRPr>
                    </a:p>
                  </a:txBody>
                  <a:tcPr marL="68580" marR="68580" marT="0" marB="0"/>
                </a:tc>
              </a:tr>
              <a:tr h="35052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  <a:cs typeface="思源黑体 CN Normal" panose="020B0400000000000000" charset="-122"/>
                        </a:rPr>
                        <a:t>艺术故事</a:t>
                      </a:r>
                      <a:endParaRPr lang="zh-CN" sz="900" kern="10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ea typeface="思源黑体 CN Normal" panose="020B0400000000000000" charset="-122"/>
                          <a:cs typeface="思源黑体 CN Normal" panose="020B0400000000000000" charset="-122"/>
                        </a:rPr>
                        <a:t>6,200</a:t>
                      </a: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cs typeface="思源黑体 CN Normal" panose="020B0400000000000000" charset="-122"/>
                        </a:rPr>
                        <a:t>余个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cs typeface="思源黑体 CN Normal" panose="020B0400000000000000" charset="-122"/>
                      </a:endParaRPr>
                    </a:p>
                  </a:txBody>
                  <a:tcPr marL="68580" marR="68580" marT="0" marB="0"/>
                </a:tc>
              </a:tr>
              <a:tr h="335146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  <a:cs typeface="思源黑体 CN Normal" panose="020B0400000000000000" charset="-122"/>
                        </a:rPr>
                        <a:t>艺术家</a:t>
                      </a:r>
                      <a:endParaRPr lang="zh-CN" sz="900" kern="10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ea typeface="思源黑体 CN Normal" panose="020B0400000000000000" charset="-122"/>
                          <a:cs typeface="思源黑体 CN Normal" panose="020B0400000000000000" charset="-122"/>
                        </a:rPr>
                        <a:t>12,000</a:t>
                      </a: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cs typeface="思源黑体 CN Normal" panose="020B0400000000000000" charset="-122"/>
                        </a:rPr>
                        <a:t>余位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cs typeface="思源黑体 CN Normal" panose="020B0400000000000000" charset="-122"/>
                      </a:endParaRPr>
                    </a:p>
                  </a:txBody>
                  <a:tcPr marL="68580" marR="68580" marT="0" marB="0"/>
                </a:tc>
              </a:tr>
              <a:tr h="35052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cs typeface="思源黑体 CN Normal" panose="020B0400000000000000" charset="-122"/>
                        </a:rPr>
                        <a:t>艺术机构</a:t>
                      </a:r>
                      <a:endParaRPr lang="zh-CN" sz="900" kern="100" dirty="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ea typeface="思源黑体 CN Normal" panose="020B0400000000000000" charset="-122"/>
                          <a:cs typeface="思源黑体 CN Normal" panose="020B0400000000000000" charset="-122"/>
                        </a:rPr>
                        <a:t>3,700</a:t>
                      </a: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cs typeface="思源黑体 CN Normal" panose="020B0400000000000000" charset="-122"/>
                        </a:rPr>
                        <a:t>余个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cs typeface="思源黑体 CN Normal" panose="020B0400000000000000" charset="-122"/>
                      </a:endParaRPr>
                    </a:p>
                  </a:txBody>
                  <a:tcPr marL="68580" marR="68580" marT="0" marB="0"/>
                </a:tc>
              </a:tr>
              <a:tr h="35052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  <a:buNone/>
                      </a:pPr>
                      <a:r>
                        <a:rPr lang="zh-CN" sz="1800" kern="100" dirty="0">
                          <a:effectLst/>
                          <a:cs typeface="思源黑体 CN Normal" panose="020B0400000000000000" charset="-122"/>
                        </a:rPr>
                        <a:t>艺术普及</a:t>
                      </a:r>
                      <a:endParaRPr lang="zh-CN" sz="1800" kern="100" dirty="0">
                        <a:effectLst/>
                        <a:cs typeface="思源黑体 CN Normal" panose="020B0400000000000000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ea typeface="思源黑体 CN Normal" panose="020B0400000000000000" charset="-122"/>
                          <a:cs typeface="思源黑体 CN Normal" panose="020B0400000000000000" charset="-122"/>
                        </a:rPr>
                        <a:t>370</a:t>
                      </a:r>
                      <a:r>
                        <a:rPr lang="zh-CN" altLang="en-US" sz="1800" b="1" kern="100" dirty="0">
                          <a:solidFill>
                            <a:schemeClr val="tx1"/>
                          </a:solidFill>
                          <a:effectLst/>
                          <a:cs typeface="思源黑体 CN Normal" panose="020B0400000000000000" charset="-122"/>
                        </a:rPr>
                        <a:t>余个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cs typeface="思源黑体 CN Normal" panose="020B0400000000000000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437640" y="4260850"/>
          <a:ext cx="961326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755"/>
                <a:gridCol w="975995"/>
                <a:gridCol w="931545"/>
                <a:gridCol w="932432"/>
                <a:gridCol w="828040"/>
                <a:gridCol w="926465"/>
                <a:gridCol w="737870"/>
                <a:gridCol w="788670"/>
                <a:gridCol w="851535"/>
                <a:gridCol w="763270"/>
                <a:gridCol w="788670"/>
                <a:gridCol w="636018"/>
              </a:tblGrid>
              <a:tr h="640080"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cs typeface="思源黑体 CN Normal" panose="020B0400000000000000" charset="-122"/>
                        </a:rPr>
                        <a:t>类别</a:t>
                      </a:r>
                      <a:endParaRPr lang="zh-CN" altLang="en-US" sz="18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cs typeface="思源黑体 CN Normal" panose="020B0400000000000000" charset="-122"/>
                        </a:rPr>
                        <a:t>中国绘画</a:t>
                      </a:r>
                      <a:endParaRPr lang="zh-CN" altLang="en-US" sz="18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cs typeface="思源黑体 CN Normal" panose="020B0400000000000000" charset="-122"/>
                        </a:rPr>
                        <a:t>中国书法</a:t>
                      </a:r>
                      <a:endParaRPr lang="zh-CN" altLang="en-US" sz="18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cs typeface="思源黑体 CN Normal" panose="020B0400000000000000" charset="-122"/>
                        </a:rPr>
                        <a:t>西方油画</a:t>
                      </a:r>
                      <a:endParaRPr lang="zh-CN" altLang="en-US" sz="18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cs typeface="思源黑体 CN Normal" panose="020B0400000000000000" charset="-122"/>
                        </a:rPr>
                        <a:t>日本绘画</a:t>
                      </a:r>
                      <a:endParaRPr lang="zh-CN" altLang="en-US" sz="18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cs typeface="思源黑体 CN Normal" panose="020B0400000000000000" charset="-122"/>
                        </a:rPr>
                        <a:t>版画艺术</a:t>
                      </a:r>
                      <a:endParaRPr lang="zh-CN" altLang="en-US" sz="18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cs typeface="思源黑体 CN Normal" panose="020B0400000000000000" charset="-122"/>
                        </a:rPr>
                        <a:t>水彩画</a:t>
                      </a:r>
                      <a:endParaRPr lang="zh-CN" altLang="en-US" sz="18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cs typeface="思源黑体 CN Normal" panose="020B0400000000000000" charset="-122"/>
                        </a:rPr>
                        <a:t>金石碑拓</a:t>
                      </a:r>
                      <a:endParaRPr lang="zh-CN" altLang="en-US" sz="18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cs typeface="思源黑体 CN Normal" panose="020B0400000000000000" charset="-122"/>
                        </a:rPr>
                        <a:t>素描艺术</a:t>
                      </a:r>
                      <a:endParaRPr lang="zh-CN" altLang="en-US" sz="18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cs typeface="思源黑体 CN Normal" panose="020B0400000000000000" charset="-122"/>
                        </a:rPr>
                        <a:t>民间艺术</a:t>
                      </a:r>
                      <a:endParaRPr lang="zh-CN" altLang="en-US" sz="18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cs typeface="思源黑体 CN Normal" panose="020B0400000000000000" charset="-122"/>
                        </a:rPr>
                        <a:t>篆刻艺术</a:t>
                      </a:r>
                      <a:endParaRPr lang="zh-CN" altLang="en-US" sz="18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 dirty="0">
                          <a:cs typeface="思源黑体 CN Normal" panose="020B0400000000000000" charset="-122"/>
                        </a:rPr>
                        <a:t>其他</a:t>
                      </a:r>
                      <a:endParaRPr lang="zh-CN" altLang="en-US" sz="18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</a:tr>
              <a:tr h="1005840"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cs typeface="思源黑体 CN Normal" panose="020B0400000000000000" charset="-122"/>
                        </a:rPr>
                        <a:t>数量</a:t>
                      </a:r>
                      <a:endParaRPr lang="en-US" altLang="zh-CN" sz="18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cs typeface="思源黑体 CN Normal" panose="020B0400000000000000" charset="-122"/>
                        </a:rPr>
                        <a:t>17000</a:t>
                      </a:r>
                      <a:r>
                        <a:rPr lang="zh-CN" altLang="en-US" sz="2000" dirty="0">
                          <a:cs typeface="思源黑体 CN Normal" panose="020B0400000000000000" charset="-122"/>
                        </a:rPr>
                        <a:t>余幅</a:t>
                      </a:r>
                      <a:endParaRPr lang="zh-CN" altLang="en-US" sz="20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cs typeface="思源黑体 CN Normal" panose="020B0400000000000000" charset="-122"/>
                        </a:rPr>
                        <a:t>6500</a:t>
                      </a:r>
                      <a:r>
                        <a:rPr lang="zh-CN" altLang="en-US" sz="2000" dirty="0">
                          <a:cs typeface="思源黑体 CN Normal" panose="020B0400000000000000" charset="-122"/>
                        </a:rPr>
                        <a:t>余幅</a:t>
                      </a:r>
                      <a:endParaRPr lang="zh-CN" altLang="en-US" sz="20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cs typeface="思源黑体 CN Normal" panose="020B0400000000000000" charset="-122"/>
                        </a:rPr>
                        <a:t>63000</a:t>
                      </a:r>
                      <a:r>
                        <a:rPr lang="zh-CN" altLang="en-US" sz="2000" dirty="0">
                          <a:cs typeface="思源黑体 CN Normal" panose="020B0400000000000000" charset="-122"/>
                        </a:rPr>
                        <a:t>余幅</a:t>
                      </a:r>
                      <a:endParaRPr lang="zh-CN" altLang="en-US" sz="20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cs typeface="思源黑体 CN Normal" panose="020B0400000000000000" charset="-122"/>
                        </a:rPr>
                        <a:t>5800</a:t>
                      </a:r>
                      <a:r>
                        <a:rPr lang="zh-CN" altLang="en-US" sz="2000" dirty="0">
                          <a:cs typeface="思源黑体 CN Normal" panose="020B0400000000000000" charset="-122"/>
                        </a:rPr>
                        <a:t>余幅</a:t>
                      </a:r>
                      <a:endParaRPr lang="zh-CN" altLang="en-US" sz="20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cs typeface="思源黑体 CN Normal" panose="020B0400000000000000" charset="-122"/>
                        </a:rPr>
                        <a:t>20000</a:t>
                      </a:r>
                      <a:r>
                        <a:rPr lang="zh-CN" altLang="en-US" sz="2000" dirty="0">
                          <a:cs typeface="思源黑体 CN Normal" panose="020B0400000000000000" charset="-122"/>
                        </a:rPr>
                        <a:t>余幅</a:t>
                      </a:r>
                      <a:endParaRPr lang="zh-CN" altLang="en-US" sz="20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a typeface="思源黑体 CN Normal" panose="020B0400000000000000" charset="-122"/>
                          <a:cs typeface="思源黑体 CN Normal" panose="020B0400000000000000" charset="-122"/>
                        </a:rPr>
                        <a:t>9700</a:t>
                      </a:r>
                      <a:r>
                        <a:rPr lang="zh-CN" altLang="en-US" sz="2000" dirty="0">
                          <a:cs typeface="思源黑体 CN Normal" panose="020B0400000000000000" charset="-122"/>
                        </a:rPr>
                        <a:t>余幅</a:t>
                      </a:r>
                      <a:endParaRPr lang="zh-CN" altLang="en-US" sz="20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cs typeface="思源黑体 CN Normal" panose="020B0400000000000000" charset="-122"/>
                        </a:rPr>
                        <a:t>2</a:t>
                      </a:r>
                      <a:r>
                        <a:rPr lang="en-US" sz="2000" dirty="0">
                          <a:ea typeface="思源黑体 CN Normal" panose="020B0400000000000000" charset="-122"/>
                          <a:cs typeface="思源黑体 CN Normal" panose="020B0400000000000000" charset="-122"/>
                        </a:rPr>
                        <a:t>800</a:t>
                      </a:r>
                      <a:r>
                        <a:rPr lang="zh-CN" altLang="en-US" sz="2000" dirty="0">
                          <a:cs typeface="思源黑体 CN Normal" panose="020B0400000000000000" charset="-122"/>
                        </a:rPr>
                        <a:t>余幅</a:t>
                      </a:r>
                      <a:endParaRPr lang="zh-CN" altLang="en-US" sz="20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a typeface="思源黑体 CN Normal" panose="020B0400000000000000" charset="-122"/>
                          <a:cs typeface="思源黑体 CN Normal" panose="020B0400000000000000" charset="-122"/>
                        </a:rPr>
                        <a:t>9700</a:t>
                      </a:r>
                      <a:r>
                        <a:rPr lang="zh-CN" altLang="en-US" sz="2000" dirty="0">
                          <a:cs typeface="思源黑体 CN Normal" panose="020B0400000000000000" charset="-122"/>
                        </a:rPr>
                        <a:t>余幅</a:t>
                      </a:r>
                      <a:endParaRPr lang="zh-CN" altLang="en-US" sz="20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cs typeface="思源黑体 CN Normal" panose="020B0400000000000000" charset="-122"/>
                        </a:rPr>
                        <a:t>2</a:t>
                      </a:r>
                      <a:r>
                        <a:rPr lang="en-US" sz="2000" dirty="0">
                          <a:ea typeface="思源黑体 CN Normal" panose="020B0400000000000000" charset="-122"/>
                          <a:cs typeface="思源黑体 CN Normal" panose="020B0400000000000000" charset="-122"/>
                        </a:rPr>
                        <a:t>100</a:t>
                      </a:r>
                      <a:r>
                        <a:rPr lang="zh-CN" altLang="en-US" sz="2000" dirty="0">
                          <a:cs typeface="思源黑体 CN Normal" panose="020B0400000000000000" charset="-122"/>
                        </a:rPr>
                        <a:t>余幅</a:t>
                      </a:r>
                      <a:endParaRPr lang="zh-CN" altLang="en-US" sz="20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a typeface="思源黑体 CN Normal" panose="020B0400000000000000" charset="-122"/>
                          <a:cs typeface="思源黑体 CN Normal" panose="020B0400000000000000" charset="-122"/>
                        </a:rPr>
                        <a:t>8600</a:t>
                      </a:r>
                      <a:r>
                        <a:rPr lang="zh-CN" altLang="en-US" sz="2000">
                          <a:cs typeface="思源黑体 CN Normal" panose="020B0400000000000000" charset="-122"/>
                        </a:rPr>
                        <a:t>余幅</a:t>
                      </a:r>
                      <a:endParaRPr lang="zh-CN" altLang="en-US" sz="20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000" dirty="0">
                          <a:cs typeface="思源黑体 CN Normal" panose="020B0400000000000000" charset="-122"/>
                        </a:rPr>
                        <a:t>……</a:t>
                      </a:r>
                      <a:endParaRPr lang="en-US" altLang="zh-CN" sz="20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cs typeface="思源黑体 CN Normal" panose="020B0400000000000000" charset="-122"/>
                        </a:rPr>
                        <a:t>总计</a:t>
                      </a:r>
                      <a:endParaRPr lang="zh-CN" altLang="en-US" sz="18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a typeface="思源黑体 CN Normal" panose="020B0400000000000000" charset="-122"/>
                          <a:cs typeface="思源黑体 CN Normal" panose="020B0400000000000000" charset="-122"/>
                        </a:rPr>
                        <a:t>161000</a:t>
                      </a:r>
                      <a:r>
                        <a:rPr lang="zh-CN" altLang="en-US" sz="2000" dirty="0">
                          <a:cs typeface="思源黑体 CN Normal" panose="020B0400000000000000" charset="-122"/>
                        </a:rPr>
                        <a:t>余幅（并保持实时更新）</a:t>
                      </a:r>
                      <a:endParaRPr lang="zh-CN" altLang="en-US" sz="20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000" dirty="0">
                        <a:cs typeface="思源黑体 CN Normal" panose="020B0400000000000000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0933" y="784882"/>
            <a:ext cx="4038069" cy="598336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85680" y="58321"/>
            <a:ext cx="241173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en-US" altLang="zh-CN" sz="2400" b="1" dirty="0" err="1">
                <a:ea typeface="思源黑体 CN Normal" panose="020B0400000000000000" charset="-122"/>
                <a:cs typeface="思源黑体 CN Normal" panose="020B0400000000000000" charset="-122"/>
              </a:rPr>
              <a:t>Artlib</a:t>
            </a:r>
            <a:r>
              <a:rPr lang="en-US" altLang="zh-CN" sz="2400" b="1" dirty="0"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lang="zh-CN" altLang="en-US" sz="2400" b="1" dirty="0">
                <a:ea typeface="思源黑体 CN Normal" panose="020B0400000000000000" charset="-122"/>
                <a:cs typeface="思源黑体 CN Normal" panose="020B0400000000000000" charset="-122"/>
              </a:rPr>
              <a:t>的使用</a:t>
            </a:r>
            <a:endParaRPr lang="en-US" altLang="zh-CN" sz="2400" b="1" dirty="0"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659117" y="265101"/>
            <a:ext cx="7008865" cy="904887"/>
            <a:chOff x="2659117" y="265101"/>
            <a:chExt cx="7008865" cy="904887"/>
          </a:xfrm>
        </p:grpSpPr>
        <p:grpSp>
          <p:nvGrpSpPr>
            <p:cNvPr id="18" name="组合 17"/>
            <p:cNvGrpSpPr/>
            <p:nvPr/>
          </p:nvGrpSpPr>
          <p:grpSpPr>
            <a:xfrm>
              <a:off x="2659117" y="481623"/>
              <a:ext cx="3906069" cy="688365"/>
              <a:chOff x="2659117" y="481623"/>
              <a:chExt cx="3906069" cy="688365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659117" y="739029"/>
                <a:ext cx="2102955" cy="430959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charset="-122"/>
                </a:endParaRPr>
              </a:p>
            </p:txBody>
          </p:sp>
          <p:cxnSp>
            <p:nvCxnSpPr>
              <p:cNvPr id="6" name="直接箭头连接符 5"/>
              <p:cNvCxnSpPr>
                <a:stCxn id="4" idx="7"/>
              </p:cNvCxnSpPr>
              <p:nvPr/>
            </p:nvCxnSpPr>
            <p:spPr>
              <a:xfrm flipV="1">
                <a:off x="4454101" y="481623"/>
                <a:ext cx="2111085" cy="32051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矩形: 圆角 13"/>
            <p:cNvSpPr/>
            <p:nvPr/>
          </p:nvSpPr>
          <p:spPr>
            <a:xfrm>
              <a:off x="6565186" y="265101"/>
              <a:ext cx="3102796" cy="51978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思源黑体 CN Normal" panose="020B0400000000000000" charset="-122"/>
                </a:rPr>
                <a:t>数据库六大分类</a:t>
              </a:r>
              <a:endParaRPr lang="zh-CN" altLang="en-US" dirty="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012149" y="849437"/>
            <a:ext cx="6913132" cy="4681734"/>
            <a:chOff x="5012149" y="849437"/>
            <a:chExt cx="6913132" cy="4681734"/>
          </a:xfrm>
        </p:grpSpPr>
        <p:grpSp>
          <p:nvGrpSpPr>
            <p:cNvPr id="21" name="组合 20"/>
            <p:cNvGrpSpPr/>
            <p:nvPr/>
          </p:nvGrpSpPr>
          <p:grpSpPr>
            <a:xfrm>
              <a:off x="5012149" y="849437"/>
              <a:ext cx="4655833" cy="671014"/>
              <a:chOff x="5012149" y="849437"/>
              <a:chExt cx="4655833" cy="67101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5012149" y="849437"/>
                <a:ext cx="1553037" cy="274241"/>
                <a:chOff x="5012149" y="849437"/>
                <a:chExt cx="1553037" cy="274241"/>
              </a:xfrm>
            </p:grpSpPr>
            <p:sp>
              <p:nvSpPr>
                <p:cNvPr id="8" name="椭圆 7"/>
                <p:cNvSpPr/>
                <p:nvPr/>
              </p:nvSpPr>
              <p:spPr>
                <a:xfrm>
                  <a:off x="5012149" y="849437"/>
                  <a:ext cx="256854" cy="265863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Normal" panose="020B0400000000000000" charset="-122"/>
                  </a:endParaRPr>
                </a:p>
              </p:txBody>
            </p:sp>
            <p:cxnSp>
              <p:nvCxnSpPr>
                <p:cNvPr id="9" name="直接箭头连接符 8"/>
                <p:cNvCxnSpPr/>
                <p:nvPr/>
              </p:nvCxnSpPr>
              <p:spPr>
                <a:xfrm>
                  <a:off x="5269003" y="986319"/>
                  <a:ext cx="1296183" cy="137359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矩形: 圆角 14"/>
              <p:cNvSpPr/>
              <p:nvPr/>
            </p:nvSpPr>
            <p:spPr>
              <a:xfrm>
                <a:off x="6565186" y="1000669"/>
                <a:ext cx="3102796" cy="519782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cs typeface="思源黑体 CN Normal" panose="020B0400000000000000" charset="-122"/>
                  </a:rPr>
                  <a:t>个人账户登陆</a:t>
                </a:r>
                <a:endParaRPr lang="zh-CN" altLang="en-US" dirty="0">
                  <a:solidFill>
                    <a:schemeClr val="tx1"/>
                  </a:solidFill>
                  <a:cs typeface="思源黑体 CN Normal" panose="020B0400000000000000" charset="-122"/>
                </a:endParaRPr>
              </a:p>
            </p:txBody>
          </p:sp>
        </p:grp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7509" y="2574546"/>
              <a:ext cx="5647772" cy="2956625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4771416" y="884794"/>
            <a:ext cx="7251026" cy="5973206"/>
            <a:chOff x="4771416" y="884794"/>
            <a:chExt cx="7251026" cy="5973206"/>
          </a:xfrm>
        </p:grpSpPr>
        <p:grpSp>
          <p:nvGrpSpPr>
            <p:cNvPr id="23" name="组合 22"/>
            <p:cNvGrpSpPr/>
            <p:nvPr/>
          </p:nvGrpSpPr>
          <p:grpSpPr>
            <a:xfrm>
              <a:off x="4771416" y="884794"/>
              <a:ext cx="4896566" cy="1371225"/>
              <a:chOff x="4771416" y="884794"/>
              <a:chExt cx="4896566" cy="1371225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4771416" y="884794"/>
                <a:ext cx="1793770" cy="1098066"/>
                <a:chOff x="4771416" y="884846"/>
                <a:chExt cx="1793770" cy="1098066"/>
              </a:xfrm>
            </p:grpSpPr>
            <p:sp>
              <p:nvSpPr>
                <p:cNvPr id="7" name="椭圆 6"/>
                <p:cNvSpPr/>
                <p:nvPr/>
              </p:nvSpPr>
              <p:spPr>
                <a:xfrm>
                  <a:off x="4771416" y="884846"/>
                  <a:ext cx="247510" cy="238832"/>
                </a:xfrm>
                <a:prstGeom prst="ellipse">
                  <a:avLst/>
                </a:prstGeom>
                <a:solidFill>
                  <a:schemeClr val="accent1">
                    <a:alpha val="0"/>
                  </a:schemeClr>
                </a:solidFill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Normal" panose="020B0400000000000000" charset="-122"/>
                  </a:endParaRPr>
                </a:p>
              </p:txBody>
            </p:sp>
            <p:cxnSp>
              <p:nvCxnSpPr>
                <p:cNvPr id="11" name="直接箭头连接符 10"/>
                <p:cNvCxnSpPr/>
                <p:nvPr/>
              </p:nvCxnSpPr>
              <p:spPr>
                <a:xfrm>
                  <a:off x="4893852" y="1108821"/>
                  <a:ext cx="1671334" cy="874091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矩形: 圆角 15"/>
              <p:cNvSpPr/>
              <p:nvPr/>
            </p:nvSpPr>
            <p:spPr>
              <a:xfrm>
                <a:off x="6565186" y="1736237"/>
                <a:ext cx="3102796" cy="519782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cs typeface="思源黑体 CN Normal" panose="020B0400000000000000" charset="-122"/>
                  </a:rPr>
                  <a:t>全库检索</a:t>
                </a:r>
                <a:endParaRPr lang="zh-CN" altLang="en-US" dirty="0">
                  <a:solidFill>
                    <a:schemeClr val="tx1"/>
                  </a:solidFill>
                  <a:cs typeface="思源黑体 CN Normal" panose="020B0400000000000000" charset="-122"/>
                </a:endParaRPr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9519" y="2359947"/>
              <a:ext cx="6292923" cy="4498053"/>
            </a:xfrm>
            <a:prstGeom prst="rect">
              <a:avLst/>
            </a:prstGeom>
          </p:spPr>
        </p:pic>
      </p:grpSp>
      <p:sp>
        <p:nvSpPr>
          <p:cNvPr id="27" name="矩形 26"/>
          <p:cNvSpPr/>
          <p:nvPr/>
        </p:nvSpPr>
        <p:spPr>
          <a:xfrm>
            <a:off x="5342560" y="6287785"/>
            <a:ext cx="1530851" cy="452063"/>
          </a:xfrm>
          <a:prstGeom prst="rect">
            <a:avLst/>
          </a:prstGeom>
          <a:blipFill dpi="0" rotWithShape="1">
            <a:blip r:embed="rId4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5342560" y="6287785"/>
            <a:ext cx="1530851" cy="452063"/>
          </a:xfrm>
          <a:prstGeom prst="rect">
            <a:avLst/>
          </a:prstGeom>
          <a:blipFill dpi="0" rotWithShape="1">
            <a:blip r:embed="rId1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36855" y="264433"/>
            <a:ext cx="613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cs typeface="思源黑体 CN Normal" panose="020B0400000000000000" charset="-122"/>
              </a:rPr>
              <a:t>艺术普及二级页面：</a:t>
            </a:r>
            <a:endParaRPr lang="zh-CN" altLang="en-US" b="1" dirty="0">
              <a:cs typeface="思源黑体 CN Normal" panose="020B0400000000000000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36855" y="691981"/>
            <a:ext cx="4190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cs typeface="思源黑体 CN Normal" panose="020B0400000000000000" charset="-122"/>
              </a:rPr>
              <a:t>三大类：</a:t>
            </a:r>
            <a:r>
              <a:rPr lang="zh-CN" altLang="en-US" kern="0" dirty="0">
                <a:latin typeface="+mn-ea"/>
                <a:cs typeface="思源黑体 CN Normal" panose="020B0400000000000000" charset="-122"/>
              </a:rPr>
              <a:t>中国绘画   中国书法  西方绘画</a:t>
            </a:r>
            <a:endParaRPr lang="zh-CN" altLang="en-US" dirty="0">
              <a:cs typeface="思源黑体 CN Normal" panose="020B0400000000000000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4002"/>
            <a:ext cx="5435879" cy="4610337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3353449" y="876647"/>
            <a:ext cx="8307069" cy="5411138"/>
            <a:chOff x="3353449" y="876647"/>
            <a:chExt cx="8307069" cy="5411138"/>
          </a:xfrm>
        </p:grpSpPr>
        <p:grpSp>
          <p:nvGrpSpPr>
            <p:cNvPr id="42" name="组合 41"/>
            <p:cNvGrpSpPr/>
            <p:nvPr/>
          </p:nvGrpSpPr>
          <p:grpSpPr>
            <a:xfrm>
              <a:off x="3353449" y="1414759"/>
              <a:ext cx="2248565" cy="336603"/>
              <a:chOff x="3353449" y="1414759"/>
              <a:chExt cx="2248565" cy="336603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3353449" y="1414759"/>
                <a:ext cx="514358" cy="336603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charset="-122"/>
                </a:endParaRPr>
              </a:p>
            </p:txBody>
          </p:sp>
          <p:cxnSp>
            <p:nvCxnSpPr>
              <p:cNvPr id="33" name="直接箭头连接符 32"/>
              <p:cNvCxnSpPr>
                <a:stCxn id="32" idx="7"/>
              </p:cNvCxnSpPr>
              <p:nvPr/>
            </p:nvCxnSpPr>
            <p:spPr>
              <a:xfrm>
                <a:off x="3792481" y="1464053"/>
                <a:ext cx="1809533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2014" y="876647"/>
              <a:ext cx="6058504" cy="5411138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5392456" y="172014"/>
            <a:ext cx="4871776" cy="2424042"/>
            <a:chOff x="5392456" y="172014"/>
            <a:chExt cx="4871776" cy="2424042"/>
          </a:xfrm>
        </p:grpSpPr>
        <p:sp>
          <p:nvSpPr>
            <p:cNvPr id="36" name="椭圆 35"/>
            <p:cNvSpPr/>
            <p:nvPr/>
          </p:nvSpPr>
          <p:spPr>
            <a:xfrm>
              <a:off x="5392456" y="2230644"/>
              <a:ext cx="892730" cy="365412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37" name="直接箭头连接符 36"/>
            <p:cNvCxnSpPr>
              <a:stCxn id="36" idx="7"/>
            </p:cNvCxnSpPr>
            <p:nvPr/>
          </p:nvCxnSpPr>
          <p:spPr>
            <a:xfrm flipV="1">
              <a:off x="6154449" y="570215"/>
              <a:ext cx="1181648" cy="171394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矩形: 圆角 38"/>
            <p:cNvSpPr/>
            <p:nvPr/>
          </p:nvSpPr>
          <p:spPr>
            <a:xfrm>
              <a:off x="7336097" y="172014"/>
              <a:ext cx="2928135" cy="46175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思源黑体 CN Normal" panose="020B0400000000000000" charset="-122"/>
                </a:rPr>
                <a:t>艺术普及专题总数量</a:t>
              </a:r>
              <a:endParaRPr lang="zh-CN" altLang="en-US" dirty="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b="15732"/>
          <a:stretch>
            <a:fillRect/>
          </a:stretch>
        </p:blipFill>
        <p:spPr>
          <a:xfrm>
            <a:off x="3215786" y="5070265"/>
            <a:ext cx="5615318" cy="17877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786" y="0"/>
            <a:ext cx="5615318" cy="5070265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10661149" y="6421305"/>
            <a:ext cx="1530851" cy="452063"/>
          </a:xfrm>
          <a:prstGeom prst="rect">
            <a:avLst/>
          </a:prstGeom>
          <a:blipFill dpi="0" rotWithShape="1">
            <a:blip r:embed="rId3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86613" y="570215"/>
            <a:ext cx="613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cs typeface="思源黑体 CN Normal" panose="020B0400000000000000" charset="-122"/>
              </a:rPr>
              <a:t>艺术普及主题内容：</a:t>
            </a:r>
            <a:endParaRPr lang="zh-CN" altLang="en-US" b="1" dirty="0">
              <a:cs typeface="思源黑体 CN Normal" panose="020B0400000000000000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08486" y="549896"/>
            <a:ext cx="5629065" cy="6308104"/>
            <a:chOff x="408486" y="549896"/>
            <a:chExt cx="5629065" cy="6308104"/>
          </a:xfrm>
        </p:grpSpPr>
        <p:sp>
          <p:nvSpPr>
            <p:cNvPr id="32" name="椭圆 31"/>
            <p:cNvSpPr/>
            <p:nvPr/>
          </p:nvSpPr>
          <p:spPr>
            <a:xfrm>
              <a:off x="3064418" y="549896"/>
              <a:ext cx="2973133" cy="6308104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33" name="直接箭头连接符 32"/>
            <p:cNvCxnSpPr/>
            <p:nvPr/>
          </p:nvCxnSpPr>
          <p:spPr>
            <a:xfrm flipH="1">
              <a:off x="1933903" y="2913429"/>
              <a:ext cx="1235691" cy="51557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: 圆角 30"/>
            <p:cNvSpPr/>
            <p:nvPr/>
          </p:nvSpPr>
          <p:spPr>
            <a:xfrm>
              <a:off x="408486" y="3488362"/>
              <a:ext cx="2301856" cy="36541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思源黑体 CN Normal" panose="020B0400000000000000" charset="-122"/>
                </a:rPr>
                <a:t>艺术主题介绍</a:t>
              </a:r>
              <a:endParaRPr lang="zh-CN" altLang="en-US" dirty="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980681" y="626688"/>
            <a:ext cx="5549469" cy="1137605"/>
            <a:chOff x="5980681" y="626688"/>
            <a:chExt cx="5549469" cy="1137605"/>
          </a:xfrm>
        </p:grpSpPr>
        <p:sp>
          <p:nvSpPr>
            <p:cNvPr id="36" name="椭圆 35"/>
            <p:cNvSpPr/>
            <p:nvPr/>
          </p:nvSpPr>
          <p:spPr>
            <a:xfrm>
              <a:off x="5980681" y="626688"/>
              <a:ext cx="892730" cy="365412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37" name="直接箭头连接符 36"/>
            <p:cNvCxnSpPr/>
            <p:nvPr/>
          </p:nvCxnSpPr>
          <p:spPr>
            <a:xfrm>
              <a:off x="6873411" y="816698"/>
              <a:ext cx="2311769" cy="67718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: 圆角 33"/>
            <p:cNvSpPr/>
            <p:nvPr/>
          </p:nvSpPr>
          <p:spPr>
            <a:xfrm>
              <a:off x="9228294" y="1398881"/>
              <a:ext cx="2301856" cy="36541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思源黑体 CN Normal" panose="020B0400000000000000" charset="-122"/>
                </a:rPr>
                <a:t>相关艺术故事</a:t>
              </a:r>
              <a:endParaRPr lang="zh-CN" altLang="en-US" dirty="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973920" y="3063588"/>
            <a:ext cx="5556230" cy="806008"/>
            <a:chOff x="5973920" y="3063588"/>
            <a:chExt cx="5556230" cy="806008"/>
          </a:xfrm>
        </p:grpSpPr>
        <p:sp>
          <p:nvSpPr>
            <p:cNvPr id="21" name="椭圆 20"/>
            <p:cNvSpPr/>
            <p:nvPr/>
          </p:nvSpPr>
          <p:spPr>
            <a:xfrm>
              <a:off x="5973920" y="3504184"/>
              <a:ext cx="892730" cy="365412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22" name="直接箭头连接符 21"/>
            <p:cNvCxnSpPr/>
            <p:nvPr/>
          </p:nvCxnSpPr>
          <p:spPr>
            <a:xfrm flipV="1">
              <a:off x="6866650" y="3282530"/>
              <a:ext cx="2318530" cy="41166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: 圆角 37"/>
            <p:cNvSpPr/>
            <p:nvPr/>
          </p:nvSpPr>
          <p:spPr>
            <a:xfrm>
              <a:off x="9228294" y="3063588"/>
              <a:ext cx="2301856" cy="36541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思源黑体 CN Normal" panose="020B0400000000000000" charset="-122"/>
                </a:rPr>
                <a:t>相关艺术作品</a:t>
              </a:r>
              <a:endParaRPr lang="zh-CN" altLang="en-US" dirty="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828698" y="4704853"/>
            <a:ext cx="5701452" cy="1912086"/>
            <a:chOff x="5828698" y="4704853"/>
            <a:chExt cx="5701452" cy="1912086"/>
          </a:xfrm>
        </p:grpSpPr>
        <p:sp>
          <p:nvSpPr>
            <p:cNvPr id="24" name="椭圆 23"/>
            <p:cNvSpPr/>
            <p:nvPr/>
          </p:nvSpPr>
          <p:spPr>
            <a:xfrm>
              <a:off x="5828698" y="6251527"/>
              <a:ext cx="892730" cy="365412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25" name="直接箭头连接符 24"/>
            <p:cNvCxnSpPr/>
            <p:nvPr/>
          </p:nvCxnSpPr>
          <p:spPr>
            <a:xfrm flipV="1">
              <a:off x="6721428" y="4719145"/>
              <a:ext cx="2463752" cy="172239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: 圆角 39"/>
            <p:cNvSpPr/>
            <p:nvPr/>
          </p:nvSpPr>
          <p:spPr>
            <a:xfrm>
              <a:off x="9228294" y="4704853"/>
              <a:ext cx="2301856" cy="36541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思源黑体 CN Normal" panose="020B0400000000000000" charset="-122"/>
                </a:rPr>
                <a:t>相关艺术家</a:t>
              </a:r>
              <a:endParaRPr lang="zh-CN" altLang="en-US" dirty="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45" y="1176229"/>
            <a:ext cx="5518434" cy="537872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274" y="328950"/>
            <a:ext cx="613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cs typeface="思源黑体 CN Normal" panose="020B0400000000000000" charset="-122"/>
              </a:rPr>
              <a:t>艺术故事二级页面：</a:t>
            </a:r>
            <a:endParaRPr lang="zh-CN" altLang="en-US" b="1" dirty="0">
              <a:cs typeface="思源黑体 CN Normal" panose="020B04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274" y="756498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cs typeface="思源黑体 CN Normal" panose="020B0400000000000000" charset="-122"/>
              </a:rPr>
              <a:t>六大类：</a:t>
            </a:r>
            <a:r>
              <a:rPr lang="zh-CN" altLang="en-US" kern="0" dirty="0">
                <a:latin typeface="+mn-ea"/>
                <a:cs typeface="思源黑体 CN Normal" panose="020B0400000000000000" charset="-122"/>
              </a:rPr>
              <a:t>经典、大师、解读、八卦、艺观、史论</a:t>
            </a:r>
            <a:endParaRPr lang="zh-CN" altLang="en-US" dirty="0"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412356" y="1402915"/>
            <a:ext cx="9703799" cy="4851649"/>
            <a:chOff x="952632" y="847590"/>
            <a:chExt cx="9703799" cy="485164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r="10729"/>
            <a:stretch>
              <a:fillRect/>
            </a:stretch>
          </p:blipFill>
          <p:spPr>
            <a:xfrm>
              <a:off x="4097379" y="847590"/>
              <a:ext cx="6559052" cy="4851649"/>
            </a:xfrm>
            <a:prstGeom prst="rect">
              <a:avLst/>
            </a:prstGeom>
          </p:spPr>
        </p:pic>
        <p:sp>
          <p:nvSpPr>
            <p:cNvPr id="6" name="椭圆 5"/>
            <p:cNvSpPr/>
            <p:nvPr/>
          </p:nvSpPr>
          <p:spPr>
            <a:xfrm>
              <a:off x="952632" y="2430905"/>
              <a:ext cx="832208" cy="34932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8" name="直接箭头连接符 7"/>
            <p:cNvCxnSpPr>
              <a:stCxn id="6" idx="7"/>
            </p:cNvCxnSpPr>
            <p:nvPr/>
          </p:nvCxnSpPr>
          <p:spPr>
            <a:xfrm flipV="1">
              <a:off x="1662966" y="1952958"/>
              <a:ext cx="2560686" cy="52910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7140061" y="633428"/>
            <a:ext cx="4458985" cy="1037958"/>
            <a:chOff x="6102849" y="626455"/>
            <a:chExt cx="4458985" cy="1037958"/>
          </a:xfrm>
        </p:grpSpPr>
        <p:sp>
          <p:nvSpPr>
            <p:cNvPr id="10" name="椭圆 9"/>
            <p:cNvSpPr/>
            <p:nvPr/>
          </p:nvSpPr>
          <p:spPr>
            <a:xfrm>
              <a:off x="6102849" y="1272872"/>
              <a:ext cx="852755" cy="39154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cxnSp>
          <p:nvCxnSpPr>
            <p:cNvPr id="12" name="直接箭头连接符 11"/>
            <p:cNvCxnSpPr/>
            <p:nvPr/>
          </p:nvCxnSpPr>
          <p:spPr>
            <a:xfrm flipV="1">
              <a:off x="6709025" y="903540"/>
              <a:ext cx="924674" cy="36933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: 圆角 12"/>
            <p:cNvSpPr/>
            <p:nvPr/>
          </p:nvSpPr>
          <p:spPr>
            <a:xfrm>
              <a:off x="7633699" y="626455"/>
              <a:ext cx="2928135" cy="46175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思源黑体 CN Normal" panose="020B0400000000000000" charset="-122"/>
                </a:rPr>
                <a:t>艺术故事总数量</a:t>
              </a:r>
              <a:endParaRPr lang="zh-CN" altLang="en-US" dirty="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678977" y="1504723"/>
            <a:ext cx="6513023" cy="3686996"/>
            <a:chOff x="4899535" y="2751862"/>
            <a:chExt cx="6513023" cy="368699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9535" y="4565512"/>
              <a:ext cx="6426530" cy="1873346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6953574" y="2751862"/>
              <a:ext cx="4458984" cy="2131856"/>
              <a:chOff x="6953574" y="2659443"/>
              <a:chExt cx="4458984" cy="2131856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6953574" y="2659443"/>
                <a:ext cx="4458984" cy="1136359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charset="-122"/>
                </a:endParaRPr>
              </a:p>
            </p:txBody>
          </p:sp>
          <p:cxnSp>
            <p:nvCxnSpPr>
              <p:cNvPr id="19" name="直接箭头连接符 18"/>
              <p:cNvCxnSpPr/>
              <p:nvPr/>
            </p:nvCxnSpPr>
            <p:spPr>
              <a:xfrm flipH="1">
                <a:off x="9303074" y="3795802"/>
                <a:ext cx="1" cy="995497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矩形 23"/>
          <p:cNvSpPr/>
          <p:nvPr/>
        </p:nvSpPr>
        <p:spPr>
          <a:xfrm>
            <a:off x="5342560" y="6287785"/>
            <a:ext cx="1530851" cy="452063"/>
          </a:xfrm>
          <a:prstGeom prst="rect">
            <a:avLst/>
          </a:prstGeom>
          <a:blipFill dpi="0" rotWithShape="1">
            <a:blip r:embed="rId4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MT_TILE" val="YES"/>
</p:tagLst>
</file>

<file path=ppt/tags/tag10.xml><?xml version="1.0" encoding="utf-8"?>
<p:tagLst xmlns:p="http://schemas.openxmlformats.org/presentationml/2006/main">
  <p:tag name="MT_TILE" val="YES"/>
</p:tagLst>
</file>

<file path=ppt/tags/tag11.xml><?xml version="1.0" encoding="utf-8"?>
<p:tagLst xmlns:p="http://schemas.openxmlformats.org/presentationml/2006/main">
  <p:tag name="MT_TILE" val="YES"/>
</p:tagLst>
</file>

<file path=ppt/tags/tag12.xml><?xml version="1.0" encoding="utf-8"?>
<p:tagLst xmlns:p="http://schemas.openxmlformats.org/presentationml/2006/main">
  <p:tag name="KSO_WM_UNIT_TABLE_BEAUTIFY" val="smartTable{a6c03c5a-f261-4314-a78e-24e27c4276f5}"/>
</p:tagLst>
</file>

<file path=ppt/tags/tag13.xml><?xml version="1.0" encoding="utf-8"?>
<p:tagLst xmlns:p="http://schemas.openxmlformats.org/presentationml/2006/main">
  <p:tag name="KSO_WM_UNIT_TABLE_BEAUTIFY" val="smartTable{ea0222cf-0559-4bea-9674-2516bb3a6868}"/>
</p:tagLst>
</file>

<file path=ppt/tags/tag2.xml><?xml version="1.0" encoding="utf-8"?>
<p:tagLst xmlns:p="http://schemas.openxmlformats.org/presentationml/2006/main">
  <p:tag name="MT_TILE" val="YES"/>
</p:tagLst>
</file>

<file path=ppt/tags/tag3.xml><?xml version="1.0" encoding="utf-8"?>
<p:tagLst xmlns:p="http://schemas.openxmlformats.org/presentationml/2006/main">
  <p:tag name="MT_TILE" val="YES"/>
</p:tagLst>
</file>

<file path=ppt/tags/tag4.xml><?xml version="1.0" encoding="utf-8"?>
<p:tagLst xmlns:p="http://schemas.openxmlformats.org/presentationml/2006/main">
  <p:tag name="MT_TILE" val="YES"/>
</p:tagLst>
</file>

<file path=ppt/tags/tag5.xml><?xml version="1.0" encoding="utf-8"?>
<p:tagLst xmlns:p="http://schemas.openxmlformats.org/presentationml/2006/main">
  <p:tag name="MT_TILE" val="YES"/>
</p:tagLst>
</file>

<file path=ppt/tags/tag6.xml><?xml version="1.0" encoding="utf-8"?>
<p:tagLst xmlns:p="http://schemas.openxmlformats.org/presentationml/2006/main">
  <p:tag name="MT_TILE" val="YES"/>
</p:tagLst>
</file>

<file path=ppt/tags/tag7.xml><?xml version="1.0" encoding="utf-8"?>
<p:tagLst xmlns:p="http://schemas.openxmlformats.org/presentationml/2006/main">
  <p:tag name="MT_TILE" val="YES"/>
</p:tagLst>
</file>

<file path=ppt/tags/tag8.xml><?xml version="1.0" encoding="utf-8"?>
<p:tagLst xmlns:p="http://schemas.openxmlformats.org/presentationml/2006/main">
  <p:tag name="MT_TILE" val="YES"/>
</p:tagLst>
</file>

<file path=ppt/tags/tag9.xml><?xml version="1.0" encoding="utf-8"?>
<p:tagLst xmlns:p="http://schemas.openxmlformats.org/presentationml/2006/main">
  <p:tag name="MT_TILE" val="YES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Normal"/>
        <a:ea typeface=""/>
        <a:cs typeface=""/>
        <a:font script="Jpan" typeface="游ゴシック Light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游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1443</Words>
  <Application>WPS 演示</Application>
  <PresentationFormat>宽屏</PresentationFormat>
  <Paragraphs>248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宋体</vt:lpstr>
      <vt:lpstr>Wingdings</vt:lpstr>
      <vt:lpstr>Calibri</vt:lpstr>
      <vt:lpstr>微软雅黑</vt:lpstr>
      <vt:lpstr>等线</vt:lpstr>
      <vt:lpstr>Times New Roman</vt:lpstr>
      <vt:lpstr>华文隶书</vt:lpstr>
      <vt:lpstr>Arial Unicode MS</vt:lpstr>
      <vt:lpstr>等线 Light</vt:lpstr>
      <vt:lpstr>思源黑体 CN Light</vt:lpstr>
      <vt:lpstr>思源黑体 CN Heavy</vt:lpstr>
      <vt:lpstr>思源黑体 CN Bold</vt:lpstr>
      <vt:lpstr>思源黑体 CN Medium</vt:lpstr>
      <vt:lpstr>思源黑体 CN Normal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陈文琴</dc:creator>
  <cp:lastModifiedBy>admin</cp:lastModifiedBy>
  <cp:revision>72</cp:revision>
  <dcterms:created xsi:type="dcterms:W3CDTF">2017-03-27T00:41:00Z</dcterms:created>
  <dcterms:modified xsi:type="dcterms:W3CDTF">2021-08-06T07:24:12Z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2052-11.1.0.10116</vt:lpwstr>
  </property>
  <property fmtid="{D5CDD505-2E9C-101B-9397-08002B2CF9AE}" pid="3" name="ICV">
    <vt:lpwstr>AB0A9BA209D14D508318877892AD1023</vt:lpwstr>
  </property>
</Properties>
</file>